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2CC2D7E0"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5" r:id="rId3"/>
    <p:sldId id="267" r:id="rId4"/>
    <p:sldId id="286" r:id="rId5"/>
    <p:sldId id="288" r:id="rId6"/>
    <p:sldId id="290" r:id="rId7"/>
    <p:sldId id="283" r:id="rId8"/>
    <p:sldId id="298" r:id="rId9"/>
    <p:sldId id="299" r:id="rId10"/>
    <p:sldId id="303" r:id="rId11"/>
    <p:sldId id="302" r:id="rId12"/>
    <p:sldId id="300" r:id="rId13"/>
    <p:sldId id="270" r:id="rId14"/>
    <p:sldId id="305" r:id="rId15"/>
    <p:sldId id="301" r:id="rId16"/>
    <p:sldId id="261" r:id="rId17"/>
    <p:sldId id="306" r:id="rId18"/>
    <p:sldId id="294" r:id="rId19"/>
    <p:sldId id="304" r:id="rId20"/>
    <p:sldId id="296" r:id="rId21"/>
    <p:sldId id="268" r:id="rId22"/>
    <p:sldId id="266" r:id="rId23"/>
    <p:sldId id="310" r:id="rId24"/>
    <p:sldId id="273" r:id="rId25"/>
    <p:sldId id="274" r:id="rId26"/>
    <p:sldId id="275" r:id="rId27"/>
    <p:sldId id="277" r:id="rId28"/>
    <p:sldId id="278" r:id="rId29"/>
    <p:sldId id="279" r:id="rId30"/>
    <p:sldId id="281" r:id="rId31"/>
    <p:sldId id="282" r:id="rId32"/>
    <p:sldId id="276" r:id="rId33"/>
    <p:sldId id="307" r:id="rId34"/>
    <p:sldId id="308" r:id="rId35"/>
    <p:sldId id="309"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702" y="84"/>
      </p:cViewPr>
      <p:guideLst/>
    </p:cSldViewPr>
  </p:slideViewPr>
  <p:notesTextViewPr>
    <p:cViewPr>
      <p:scale>
        <a:sx n="3" d="2"/>
        <a:sy n="3" d="2"/>
      </p:scale>
      <p:origin x="0" y="0"/>
    </p:cViewPr>
  </p:notesTextViewPr>
  <p:sorterViewPr>
    <p:cViewPr varScale="1">
      <p:scale>
        <a:sx n="1" d="1"/>
        <a:sy n="1" d="1"/>
      </p:scale>
      <p:origin x="0" y="-149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1C615-A16F-496F-8F44-B0D981395503}" type="datetimeFigureOut">
              <a:rPr lang="en-AU" smtClean="0"/>
              <a:t>16/09/2014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4F2E2-F84E-4574-B0F5-7A6BED7A84D2}" type="slidenum">
              <a:rPr lang="en-AU" smtClean="0"/>
              <a:t>‹#›</a:t>
            </a:fld>
            <a:endParaRPr lang="en-AU"/>
          </a:p>
        </p:txBody>
      </p:sp>
    </p:spTree>
    <p:extLst>
      <p:ext uri="{BB962C8B-B14F-4D97-AF65-F5344CB8AC3E}">
        <p14:creationId xmlns:p14="http://schemas.microsoft.com/office/powerpoint/2010/main" val="326095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0E1A5E4-CFFC-4E5F-9995-7CBC5662F788}" type="slidenum">
              <a:rPr lang="en-US" altLang="en-US"/>
              <a:pPr eaLnBrk="1" hangingPunct="1"/>
              <a:t>2</a:t>
            </a:fld>
            <a:endParaRPr lang="en-US" altLang="en-US"/>
          </a:p>
        </p:txBody>
      </p:sp>
    </p:spTree>
    <p:extLst>
      <p:ext uri="{BB962C8B-B14F-4D97-AF65-F5344CB8AC3E}">
        <p14:creationId xmlns:p14="http://schemas.microsoft.com/office/powerpoint/2010/main" val="309938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Journals increasingly require data that form the basis for</a:t>
            </a:r>
            <a:endParaRPr lang="en-AU" altLang="en-US" smtClean="0"/>
          </a:p>
          <a:p>
            <a:r>
              <a:rPr lang="en-US" altLang="en-US" smtClean="0"/>
              <a:t>publications to be shared or deposited within an</a:t>
            </a:r>
            <a:endParaRPr lang="en-AU" altLang="en-US" smtClean="0"/>
          </a:p>
          <a:p>
            <a:r>
              <a:rPr lang="en-US" altLang="en-US" smtClean="0"/>
              <a:t>accessible database or repository. </a:t>
            </a:r>
            <a:endParaRPr lang="en-AU" altLang="en-US" smtClean="0"/>
          </a:p>
          <a:p>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A97464E-7B5F-4960-B096-38CE0B5EACE6}" type="slidenum">
              <a:rPr lang="en-US" altLang="en-US"/>
              <a:pPr eaLnBrk="1" hangingPunct="1"/>
              <a:t>18</a:t>
            </a:fld>
            <a:endParaRPr lang="en-US" altLang="en-US"/>
          </a:p>
        </p:txBody>
      </p:sp>
    </p:spTree>
    <p:extLst>
      <p:ext uri="{BB962C8B-B14F-4D97-AF65-F5344CB8AC3E}">
        <p14:creationId xmlns:p14="http://schemas.microsoft.com/office/powerpoint/2010/main" val="345918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ＭＳ Ｐゴシック" pitchFamily="-65" charset="-128"/>
                <a:cs typeface="ＭＳ Ｐゴシック" pitchFamily="-65" charset="-128"/>
              </a:rPr>
              <a:t>The workshop today is all about data citation.  Today we’ll be talking about various aspects of data citation, and you might find it useful to refer to your copy of this “virtuous loop of data citation” </a:t>
            </a:r>
          </a:p>
          <a:p>
            <a:r>
              <a:rPr lang="en-AU" sz="1200" kern="1200" dirty="0" smtClean="0">
                <a:solidFill>
                  <a:schemeClr val="tx1"/>
                </a:solidFill>
                <a:latin typeface="+mn-lt"/>
                <a:ea typeface="ＭＳ Ｐゴシック" pitchFamily="-65" charset="-128"/>
                <a:cs typeface="ＭＳ Ｐゴシック" pitchFamily="-65" charset="-128"/>
              </a:rPr>
              <a:t> </a:t>
            </a:r>
          </a:p>
          <a:p>
            <a:r>
              <a:rPr lang="en-AU" sz="1200" kern="1200" dirty="0" smtClean="0">
                <a:solidFill>
                  <a:schemeClr val="tx1"/>
                </a:solidFill>
                <a:latin typeface="+mn-lt"/>
                <a:ea typeface="ＭＳ Ｐゴシック" pitchFamily="-65" charset="-128"/>
                <a:cs typeface="ＭＳ Ｐゴシック" pitchFamily="-65" charset="-128"/>
              </a:rPr>
              <a:t>So, let’s start by looking at what data citation is.</a:t>
            </a:r>
            <a:endParaRPr lang="en-AU" dirty="0"/>
          </a:p>
        </p:txBody>
      </p:sp>
      <p:sp>
        <p:nvSpPr>
          <p:cNvPr id="4" name="Slide Number Placeholder 3"/>
          <p:cNvSpPr>
            <a:spLocks noGrp="1"/>
          </p:cNvSpPr>
          <p:nvPr>
            <p:ph type="sldNum" sz="quarter" idx="10"/>
          </p:nvPr>
        </p:nvSpPr>
        <p:spPr/>
        <p:txBody>
          <a:bodyPr/>
          <a:lstStyle/>
          <a:p>
            <a:pPr>
              <a:defRPr/>
            </a:pPr>
            <a:fld id="{340860BE-0F14-4DE5-B583-7E89AC306F17}" type="slidenum">
              <a:rPr lang="en-US" smtClean="0"/>
              <a:pPr>
                <a:defRPr/>
              </a:pPr>
              <a:t>20</a:t>
            </a:fld>
            <a:endParaRPr lang="en-US"/>
          </a:p>
        </p:txBody>
      </p:sp>
    </p:spTree>
    <p:extLst>
      <p:ext uri="{BB962C8B-B14F-4D97-AF65-F5344CB8AC3E}">
        <p14:creationId xmlns:p14="http://schemas.microsoft.com/office/powerpoint/2010/main" val="393599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03290C0-7C69-4398-867B-A1B928045F1B}" type="slidenum">
              <a:rPr lang="en-US" altLang="en-US"/>
              <a:pPr eaLnBrk="1" hangingPunct="1"/>
              <a:t>22</a:t>
            </a:fld>
            <a:endParaRPr lang="en-US" altLang="en-US"/>
          </a:p>
        </p:txBody>
      </p:sp>
    </p:spTree>
    <p:extLst>
      <p:ext uri="{BB962C8B-B14F-4D97-AF65-F5344CB8AC3E}">
        <p14:creationId xmlns:p14="http://schemas.microsoft.com/office/powerpoint/2010/main" val="105887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Here’s a similar page from University of Newcastle</a:t>
            </a:r>
          </a:p>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8FE8723-94B1-4056-B2DE-FB0EABC1F775}" type="slidenum">
              <a:rPr lang="en-US" altLang="en-US">
                <a:ea typeface="ヒラギノ角ゴ Pro W3" charset="-128"/>
              </a:rPr>
              <a:pPr eaLnBrk="1" hangingPunct="1"/>
              <a:t>24</a:t>
            </a:fld>
            <a:endParaRPr lang="en-US" altLang="en-US">
              <a:ea typeface="ヒラギノ角ゴ Pro W3" charset="-128"/>
            </a:endParaRPr>
          </a:p>
        </p:txBody>
      </p:sp>
    </p:spTree>
    <p:extLst>
      <p:ext uri="{BB962C8B-B14F-4D97-AF65-F5344CB8AC3E}">
        <p14:creationId xmlns:p14="http://schemas.microsoft.com/office/powerpoint/2010/main" val="147028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University of Western Australia</a:t>
            </a:r>
          </a:p>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44AC430-F11F-46AC-8D15-AE5CC7DB01AE}" type="slidenum">
              <a:rPr lang="en-US" altLang="en-US">
                <a:ea typeface="ヒラギノ角ゴ Pro W3" charset="-128"/>
              </a:rPr>
              <a:pPr eaLnBrk="1" hangingPunct="1"/>
              <a:t>25</a:t>
            </a:fld>
            <a:endParaRPr lang="en-US" altLang="en-US">
              <a:ea typeface="ヒラギノ角ゴ Pro W3" charset="-128"/>
            </a:endParaRPr>
          </a:p>
        </p:txBody>
      </p:sp>
    </p:spTree>
    <p:extLst>
      <p:ext uri="{BB962C8B-B14F-4D97-AF65-F5344CB8AC3E}">
        <p14:creationId xmlns:p14="http://schemas.microsoft.com/office/powerpoint/2010/main" val="370593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Most of the templates and checklists are static documents.  University of Queensland has dmponline as well as a static document.  It looks like Deakin University also has an online tool.  </a:t>
            </a:r>
          </a:p>
          <a:p>
            <a:endParaRPr lang="en-US" altLang="en-US" smtClean="0"/>
          </a:p>
          <a:p>
            <a:r>
              <a:rPr lang="en-US" altLang="en-US" smtClean="0"/>
              <a:t>At University of Sydney there was a focus on seeking to bring together administrative systems to provide as much information as possible to prepopulate a DMP.  I imagine that is is happening elsewhere.</a:t>
            </a:r>
          </a:p>
          <a:p>
            <a:endParaRPr lang="en-US" altLang="en-US" smtClean="0"/>
          </a:p>
          <a:p>
            <a:r>
              <a:rPr lang="en-US" altLang="en-US" smtClean="0"/>
              <a:t>I wonder what sort of response the institutions are having.  </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A3F45DD-31E5-4849-AF88-73D0BE29A562}" type="slidenum">
              <a:rPr lang="en-US" altLang="en-US">
                <a:ea typeface="ヒラギノ角ゴ Pro W3" charset="-128"/>
              </a:rPr>
              <a:pPr eaLnBrk="1" hangingPunct="1"/>
              <a:t>26</a:t>
            </a:fld>
            <a:endParaRPr lang="en-US" altLang="en-US">
              <a:ea typeface="ヒラギノ角ゴ Pro W3" charset="-128"/>
            </a:endParaRPr>
          </a:p>
        </p:txBody>
      </p:sp>
    </p:spTree>
    <p:extLst>
      <p:ext uri="{BB962C8B-B14F-4D97-AF65-F5344CB8AC3E}">
        <p14:creationId xmlns:p14="http://schemas.microsoft.com/office/powerpoint/2010/main" val="5248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Student approached library staff member at UWA (Carole Kerr)</a:t>
            </a:r>
          </a:p>
          <a:p>
            <a:endParaRPr lang="en-US" altLang="en-US" smtClean="0"/>
          </a:p>
          <a:p>
            <a:r>
              <a:rPr lang="en-US" altLang="en-US" smtClean="0"/>
              <a:t>Found in ADA – but have to know to look there. E.g., if simply google the title of the survey get page of pubs. One library link on second page but it’s a dead end. Theres a link to a metadata record at ABS, but no details of data access (email address of researcher)</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396C532-A689-4B65-8FF5-35CB5100C218}" type="slidenum">
              <a:rPr lang="en-US" altLang="en-US">
                <a:ea typeface="ヒラギノ角ゴ Pro W3" charset="-128"/>
              </a:rPr>
              <a:pPr eaLnBrk="1" hangingPunct="1"/>
              <a:t>28</a:t>
            </a:fld>
            <a:endParaRPr lang="en-US" altLang="en-US">
              <a:ea typeface="ヒラギノ角ゴ Pro W3" charset="-128"/>
            </a:endParaRPr>
          </a:p>
        </p:txBody>
      </p:sp>
    </p:spTree>
    <p:extLst>
      <p:ext uri="{BB962C8B-B14F-4D97-AF65-F5344CB8AC3E}">
        <p14:creationId xmlns:p14="http://schemas.microsoft.com/office/powerpoint/2010/main" val="142404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Licenses: attaching a license agreement to the reuse of data, i.e., it can be reused for certain purposes and/or if the user (individual or organization agrees to conditions of use/security/storage)</a:t>
            </a:r>
          </a:p>
          <a:p>
            <a:endParaRPr lang="en-US" altLang="en-US" smtClean="0"/>
          </a:p>
          <a:p>
            <a:r>
              <a:rPr lang="en-US" altLang="en-US" smtClean="0"/>
              <a:t>There are levels of license from least to most restrictive: least (</a:t>
            </a:r>
            <a:r>
              <a:rPr lang="en-AU" altLang="en-US" smtClean="0"/>
              <a:t>Attribution (BY) = you can rejig/build upon, even commercially, as long as credit it given to original creator) to no changes/non-commercial. </a:t>
            </a:r>
          </a:p>
          <a:p>
            <a:endParaRPr lang="en-AU" altLang="en-US" smtClean="0"/>
          </a:p>
          <a:p>
            <a:r>
              <a:rPr lang="en-AU" altLang="en-US" smtClean="0"/>
              <a:t>Restrictive license – circumstances where data is sensitive/personal (e.g., medical records), more conditions, often confidentiality issues. </a:t>
            </a:r>
          </a:p>
          <a:p>
            <a:endParaRPr lang="en-US" altLang="en-US" smtClean="0"/>
          </a:p>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BC94EC4-FC64-45C9-AC01-D19FDF475E35}" type="slidenum">
              <a:rPr lang="en-US" altLang="en-US">
                <a:ea typeface="ヒラギノ角ゴ Pro W3" charset="-128"/>
              </a:rPr>
              <a:pPr eaLnBrk="1" hangingPunct="1"/>
              <a:t>30</a:t>
            </a:fld>
            <a:endParaRPr lang="en-US" altLang="en-US">
              <a:ea typeface="ヒラギノ角ゴ Pro W3" charset="-128"/>
            </a:endParaRPr>
          </a:p>
        </p:txBody>
      </p:sp>
    </p:spTree>
    <p:extLst>
      <p:ext uri="{BB962C8B-B14F-4D97-AF65-F5344CB8AC3E}">
        <p14:creationId xmlns:p14="http://schemas.microsoft.com/office/powerpoint/2010/main" val="296963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Seven of the pages included links to information about available RDM training. Several of these were links to MANTRA, the online RDM training site.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E454AAC-1E90-423B-91AF-784F750FFC1F}" type="slidenum">
              <a:rPr lang="en-US" altLang="en-US">
                <a:ea typeface="ヒラギノ角ゴ Pro W3" charset="-128"/>
              </a:rPr>
              <a:pPr eaLnBrk="1" hangingPunct="1"/>
              <a:t>32</a:t>
            </a:fld>
            <a:endParaRPr lang="en-US" altLang="en-US">
              <a:ea typeface="ヒラギノ角ゴ Pro W3" charset="-128"/>
            </a:endParaRPr>
          </a:p>
        </p:txBody>
      </p:sp>
    </p:spTree>
    <p:extLst>
      <p:ext uri="{BB962C8B-B14F-4D97-AF65-F5344CB8AC3E}">
        <p14:creationId xmlns:p14="http://schemas.microsoft.com/office/powerpoint/2010/main" val="320131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0E1A5E4-CFFC-4E5F-9995-7CBC5662F788}" type="slidenum">
              <a:rPr lang="en-US" altLang="en-US"/>
              <a:pPr eaLnBrk="1" hangingPunct="1"/>
              <a:t>36</a:t>
            </a:fld>
            <a:endParaRPr lang="en-US" altLang="en-US"/>
          </a:p>
        </p:txBody>
      </p:sp>
    </p:spTree>
    <p:extLst>
      <p:ext uri="{BB962C8B-B14F-4D97-AF65-F5344CB8AC3E}">
        <p14:creationId xmlns:p14="http://schemas.microsoft.com/office/powerpoint/2010/main" val="422795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E04F2E2-F84E-4574-B0F5-7A6BED7A84D2}" type="slidenum">
              <a:rPr lang="en-AU" smtClean="0"/>
              <a:t>4</a:t>
            </a:fld>
            <a:endParaRPr lang="en-AU"/>
          </a:p>
        </p:txBody>
      </p:sp>
    </p:spTree>
    <p:extLst>
      <p:ext uri="{BB962C8B-B14F-4D97-AF65-F5344CB8AC3E}">
        <p14:creationId xmlns:p14="http://schemas.microsoft.com/office/powerpoint/2010/main" val="381919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Journals increasingly require data that form the basis for</a:t>
            </a:r>
            <a:endParaRPr lang="en-AU" altLang="en-US" smtClean="0"/>
          </a:p>
          <a:p>
            <a:r>
              <a:rPr lang="en-US" altLang="en-US" smtClean="0"/>
              <a:t>publications to be shared or deposited within an</a:t>
            </a:r>
            <a:endParaRPr lang="en-AU" altLang="en-US" smtClean="0"/>
          </a:p>
          <a:p>
            <a:r>
              <a:rPr lang="en-US" altLang="en-US" smtClean="0"/>
              <a:t>accessible database or repository. </a:t>
            </a:r>
            <a:endParaRPr lang="en-AU" altLang="en-US" smtClean="0"/>
          </a:p>
          <a:p>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BC7FC60-DBEF-4EDE-A24E-5ED77A745A51}" type="slidenum">
              <a:rPr lang="en-US" altLang="en-US"/>
              <a:pPr eaLnBrk="1" hangingPunct="1"/>
              <a:t>5</a:t>
            </a:fld>
            <a:endParaRPr lang="en-US" altLang="en-US"/>
          </a:p>
        </p:txBody>
      </p:sp>
    </p:spTree>
    <p:extLst>
      <p:ext uri="{BB962C8B-B14F-4D97-AF65-F5344CB8AC3E}">
        <p14:creationId xmlns:p14="http://schemas.microsoft.com/office/powerpoint/2010/main" val="141573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FC097A0-D4D4-4648-AA57-40CB89FFEBD7}" type="slidenum">
              <a:rPr lang="en-US" altLang="en-US"/>
              <a:pPr eaLnBrk="1" hangingPunct="1"/>
              <a:t>6</a:t>
            </a:fld>
            <a:endParaRPr lang="en-US" altLang="en-US"/>
          </a:p>
        </p:txBody>
      </p:sp>
    </p:spTree>
    <p:extLst>
      <p:ext uri="{BB962C8B-B14F-4D97-AF65-F5344CB8AC3E}">
        <p14:creationId xmlns:p14="http://schemas.microsoft.com/office/powerpoint/2010/main" val="51003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ＭＳ Ｐゴシック" pitchFamily="-65" charset="-128"/>
                <a:cs typeface="ＭＳ Ｐゴシック" pitchFamily="-65" charset="-128"/>
              </a:rPr>
              <a:t>Not everyone in the audience may know about ANDS, so briefly, ANDS is a Commonwealth government funded initiative established to enable what we call, the four transformations across the Australian research sector.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ＭＳ Ｐゴシック" pitchFamily="-65" charset="-128"/>
                <a:cs typeface="ＭＳ Ｐゴシック" pitchFamily="-65" charset="-128"/>
              </a:rPr>
              <a:t>HOLD UP ANDS</a:t>
            </a:r>
            <a:r>
              <a:rPr lang="en-AU" sz="1200" kern="1200" baseline="0" dirty="0" smtClean="0">
                <a:solidFill>
                  <a:schemeClr val="tx1"/>
                </a:solidFill>
                <a:latin typeface="+mn-lt"/>
                <a:ea typeface="ＭＳ Ｐゴシック" pitchFamily="-65" charset="-128"/>
                <a:cs typeface="ＭＳ Ｐゴシック" pitchFamily="-65" charset="-128"/>
              </a:rPr>
              <a:t> PAMPHLET</a:t>
            </a:r>
            <a:endParaRPr lang="en-AU" sz="1200" kern="1200" dirty="0" smtClean="0">
              <a:solidFill>
                <a:schemeClr val="tx1"/>
              </a:solidFill>
              <a:latin typeface="+mn-lt"/>
              <a:ea typeface="ＭＳ Ｐゴシック" pitchFamily="-65" charset="-128"/>
              <a:cs typeface="ＭＳ Ｐゴシック" pitchFamily="-65" charset="-128"/>
            </a:endParaRPr>
          </a:p>
          <a:p>
            <a:endParaRPr lang="en-AU" dirty="0"/>
          </a:p>
        </p:txBody>
      </p:sp>
      <p:sp>
        <p:nvSpPr>
          <p:cNvPr id="4" name="Slide Number Placeholder 3"/>
          <p:cNvSpPr>
            <a:spLocks noGrp="1"/>
          </p:cNvSpPr>
          <p:nvPr>
            <p:ph type="sldNum" sz="quarter" idx="10"/>
          </p:nvPr>
        </p:nvSpPr>
        <p:spPr/>
        <p:txBody>
          <a:bodyPr/>
          <a:lstStyle/>
          <a:p>
            <a:pPr>
              <a:defRPr/>
            </a:pPr>
            <a:fld id="{340860BE-0F14-4DE5-B583-7E89AC306F17}" type="slidenum">
              <a:rPr lang="en-US" smtClean="0"/>
              <a:pPr>
                <a:defRPr/>
              </a:pPr>
              <a:t>7</a:t>
            </a:fld>
            <a:endParaRPr lang="en-US"/>
          </a:p>
        </p:txBody>
      </p:sp>
    </p:spTree>
    <p:extLst>
      <p:ext uri="{BB962C8B-B14F-4D97-AF65-F5344CB8AC3E}">
        <p14:creationId xmlns:p14="http://schemas.microsoft.com/office/powerpoint/2010/main" val="8786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40860BE-0F14-4DE5-B583-7E89AC306F17}" type="slidenum">
              <a:rPr lang="en-US" smtClean="0"/>
              <a:pPr>
                <a:defRPr/>
              </a:pPr>
              <a:t>8</a:t>
            </a:fld>
            <a:endParaRPr lang="en-US"/>
          </a:p>
        </p:txBody>
      </p:sp>
    </p:spTree>
    <p:extLst>
      <p:ext uri="{BB962C8B-B14F-4D97-AF65-F5344CB8AC3E}">
        <p14:creationId xmlns:p14="http://schemas.microsoft.com/office/powerpoint/2010/main" val="289665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And of</a:t>
            </a:r>
            <a:r>
              <a:rPr lang="en-AU" baseline="0" dirty="0" smtClean="0"/>
              <a:t> course, there are also numerous government portals that offer options for data publishing and discovery.  Some are general in their coverage, while others have a particular domain flavour</a:t>
            </a:r>
            <a:endParaRPr lang="en-AU" dirty="0"/>
          </a:p>
        </p:txBody>
      </p:sp>
      <p:sp>
        <p:nvSpPr>
          <p:cNvPr id="4" name="Slide Number Placeholder 3"/>
          <p:cNvSpPr>
            <a:spLocks noGrp="1"/>
          </p:cNvSpPr>
          <p:nvPr>
            <p:ph type="sldNum" sz="quarter" idx="10"/>
          </p:nvPr>
        </p:nvSpPr>
        <p:spPr/>
        <p:txBody>
          <a:bodyPr/>
          <a:lstStyle/>
          <a:p>
            <a:pPr>
              <a:defRPr/>
            </a:pPr>
            <a:fld id="{340860BE-0F14-4DE5-B583-7E89AC306F17}" type="slidenum">
              <a:rPr lang="en-US" smtClean="0"/>
              <a:pPr>
                <a:defRPr/>
              </a:pPr>
              <a:t>14</a:t>
            </a:fld>
            <a:endParaRPr lang="en-US"/>
          </a:p>
        </p:txBody>
      </p:sp>
    </p:spTree>
    <p:extLst>
      <p:ext uri="{BB962C8B-B14F-4D97-AF65-F5344CB8AC3E}">
        <p14:creationId xmlns:p14="http://schemas.microsoft.com/office/powerpoint/2010/main" val="363242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 of SKA and open collection case study</a:t>
            </a:r>
            <a:endParaRPr lang="en-AU" dirty="0"/>
          </a:p>
        </p:txBody>
      </p:sp>
      <p:sp>
        <p:nvSpPr>
          <p:cNvPr id="4" name="Slide Number Placeholder 3"/>
          <p:cNvSpPr>
            <a:spLocks noGrp="1"/>
          </p:cNvSpPr>
          <p:nvPr>
            <p:ph type="sldNum" sz="quarter" idx="10"/>
          </p:nvPr>
        </p:nvSpPr>
        <p:spPr/>
        <p:txBody>
          <a:bodyPr/>
          <a:lstStyle/>
          <a:p>
            <a:fld id="{9E04F2E2-F84E-4574-B0F5-7A6BED7A84D2}" type="slidenum">
              <a:rPr lang="en-AU" smtClean="0"/>
              <a:t>16</a:t>
            </a:fld>
            <a:endParaRPr lang="en-AU"/>
          </a:p>
        </p:txBody>
      </p:sp>
    </p:spTree>
    <p:extLst>
      <p:ext uri="{BB962C8B-B14F-4D97-AF65-F5344CB8AC3E}">
        <p14:creationId xmlns:p14="http://schemas.microsoft.com/office/powerpoint/2010/main" val="2120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now</a:t>
            </a:r>
            <a:r>
              <a:rPr lang="en-AU" baseline="0" dirty="0" smtClean="0"/>
              <a:t> you’ve published your data and made it discoverable.  What next?   One important thing you can do is cite your data in your publications.  You might be able to see the example here where Sam Yang has cited his dataset in the reference list in his journal paper.  Importantly, what this enables among other things, is the ability to track reuse of the data in the same way that we currently track reuse of journal articles – through citation.  So it becomes possible to track the reach, impact and reuse of your data.  This can be done through ‘formal metrics’ products such as the Data Citation Index</a:t>
            </a:r>
            <a:endParaRPr lang="en-AU" dirty="0"/>
          </a:p>
        </p:txBody>
      </p:sp>
      <p:sp>
        <p:nvSpPr>
          <p:cNvPr id="4" name="Slide Number Placeholder 3"/>
          <p:cNvSpPr>
            <a:spLocks noGrp="1"/>
          </p:cNvSpPr>
          <p:nvPr>
            <p:ph type="sldNum" sz="quarter" idx="10"/>
          </p:nvPr>
        </p:nvSpPr>
        <p:spPr/>
        <p:txBody>
          <a:bodyPr/>
          <a:lstStyle/>
          <a:p>
            <a:pPr>
              <a:defRPr/>
            </a:pPr>
            <a:fld id="{340860BE-0F14-4DE5-B583-7E89AC306F17}" type="slidenum">
              <a:rPr lang="en-US" smtClean="0"/>
              <a:pPr>
                <a:defRPr/>
              </a:pPr>
              <a:t>17</a:t>
            </a:fld>
            <a:endParaRPr lang="en-US"/>
          </a:p>
        </p:txBody>
      </p:sp>
    </p:spTree>
    <p:extLst>
      <p:ext uri="{BB962C8B-B14F-4D97-AF65-F5344CB8AC3E}">
        <p14:creationId xmlns:p14="http://schemas.microsoft.com/office/powerpoint/2010/main" val="320425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F8BB0D4-3A26-4C84-9C2A-A75002E6CFAB}" type="datetimeFigureOut">
              <a:rPr lang="en-AU" smtClean="0"/>
              <a:t>16/09/2014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9261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F8BB0D4-3A26-4C84-9C2A-A75002E6CFAB}" type="datetimeFigureOut">
              <a:rPr lang="en-AU" smtClean="0"/>
              <a:t>16/09/2014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194483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F8BB0D4-3A26-4C84-9C2A-A75002E6CFAB}" type="datetimeFigureOut">
              <a:rPr lang="en-AU" smtClean="0"/>
              <a:t>16/09/2014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10599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F8BB0D4-3A26-4C84-9C2A-A75002E6CFAB}" type="datetimeFigureOut">
              <a:rPr lang="en-AU" smtClean="0"/>
              <a:t>16/09/2014</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59C51F-E6A6-4E1A-94E3-00CFDC9388D4}" type="slidenum">
              <a:rPr lang="en-AU" smtClean="0"/>
              <a:t>‹#›</a:t>
            </a:fld>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925" y="6356349"/>
            <a:ext cx="368813" cy="365125"/>
          </a:xfrm>
          <a:prstGeom prst="rect">
            <a:avLst/>
          </a:prstGeom>
        </p:spPr>
      </p:pic>
      <p:pic>
        <p:nvPicPr>
          <p:cNvPr id="10" name="Picture 9"/>
          <p:cNvPicPr>
            <a:picLocks noChangeAspect="1"/>
          </p:cNvPicPr>
          <p:nvPr userDrawn="1"/>
        </p:nvPicPr>
        <p:blipFill>
          <a:blip r:embed="rId3"/>
          <a:stretch>
            <a:fillRect/>
          </a:stretch>
        </p:blipFill>
        <p:spPr>
          <a:xfrm>
            <a:off x="6580510" y="6304755"/>
            <a:ext cx="476117" cy="468312"/>
          </a:xfrm>
          <a:prstGeom prst="rect">
            <a:avLst/>
          </a:prstGeom>
        </p:spPr>
      </p:pic>
    </p:spTree>
    <p:extLst>
      <p:ext uri="{BB962C8B-B14F-4D97-AF65-F5344CB8AC3E}">
        <p14:creationId xmlns:p14="http://schemas.microsoft.com/office/powerpoint/2010/main" val="3489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BB0D4-3A26-4C84-9C2A-A75002E6CFAB}" type="datetimeFigureOut">
              <a:rPr lang="en-AU" smtClean="0"/>
              <a:t>16/09/2014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22897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F8BB0D4-3A26-4C84-9C2A-A75002E6CFAB}" type="datetimeFigureOut">
              <a:rPr lang="en-AU" smtClean="0"/>
              <a:t>16/09/2014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1893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F8BB0D4-3A26-4C84-9C2A-A75002E6CFAB}" type="datetimeFigureOut">
              <a:rPr lang="en-AU" smtClean="0"/>
              <a:t>16/09/2014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158440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F8BB0D4-3A26-4C84-9C2A-A75002E6CFAB}" type="datetimeFigureOut">
              <a:rPr lang="en-AU" smtClean="0"/>
              <a:t>16/09/2014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217952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BB0D4-3A26-4C84-9C2A-A75002E6CFAB}" type="datetimeFigureOut">
              <a:rPr lang="en-AU" smtClean="0"/>
              <a:t>16/09/2014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49252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BB0D4-3A26-4C84-9C2A-A75002E6CFAB}" type="datetimeFigureOut">
              <a:rPr lang="en-AU" smtClean="0"/>
              <a:t>16/09/2014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254402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BB0D4-3A26-4C84-9C2A-A75002E6CFAB}" type="datetimeFigureOut">
              <a:rPr lang="en-AU" smtClean="0"/>
              <a:t>16/09/2014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59C51F-E6A6-4E1A-94E3-00CFDC9388D4}" type="slidenum">
              <a:rPr lang="en-AU" smtClean="0"/>
              <a:t>‹#›</a:t>
            </a:fld>
            <a:endParaRPr lang="en-AU"/>
          </a:p>
        </p:txBody>
      </p:sp>
    </p:spTree>
    <p:extLst>
      <p:ext uri="{BB962C8B-B14F-4D97-AF65-F5344CB8AC3E}">
        <p14:creationId xmlns:p14="http://schemas.microsoft.com/office/powerpoint/2010/main" val="92936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BB0D4-3A26-4C84-9C2A-A75002E6CFAB}" type="datetimeFigureOut">
              <a:rPr lang="en-AU" smtClean="0"/>
              <a:t>16/09/2014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9C51F-E6A6-4E1A-94E3-00CFDC9388D4}" type="slidenum">
              <a:rPr lang="en-AU" smtClean="0"/>
              <a:t>‹#›</a:t>
            </a:fld>
            <a:endParaRPr lang="en-AU"/>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14925" y="6356349"/>
            <a:ext cx="368813" cy="365125"/>
          </a:xfrm>
          <a:prstGeom prst="rect">
            <a:avLst/>
          </a:prstGeom>
        </p:spPr>
      </p:pic>
      <p:pic>
        <p:nvPicPr>
          <p:cNvPr id="8" name="Picture 7"/>
          <p:cNvPicPr>
            <a:picLocks noChangeAspect="1"/>
          </p:cNvPicPr>
          <p:nvPr userDrawn="1"/>
        </p:nvPicPr>
        <p:blipFill>
          <a:blip r:embed="rId14"/>
          <a:stretch>
            <a:fillRect/>
          </a:stretch>
        </p:blipFill>
        <p:spPr>
          <a:xfrm>
            <a:off x="6580510" y="6304755"/>
            <a:ext cx="476117" cy="468312"/>
          </a:xfrm>
          <a:prstGeom prst="rect">
            <a:avLst/>
          </a:prstGeom>
        </p:spPr>
      </p:pic>
    </p:spTree>
    <p:extLst>
      <p:ext uri="{BB962C8B-B14F-4D97-AF65-F5344CB8AC3E}">
        <p14:creationId xmlns:p14="http://schemas.microsoft.com/office/powerpoint/2010/main" val="204348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researchdata.ands.org.au/theme/tropical-research"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2CC2D7E0"/><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x.doi.org/10.7717/peerj.17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gif"/><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wmf"/><Relationship Id="rId5" Type="http://schemas.openxmlformats.org/officeDocument/2006/relationships/image" Target="../media/image40.png"/><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47.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losone.org/static/polic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Data</a:t>
            </a:r>
            <a:endParaRPr lang="en-AU" dirty="0"/>
          </a:p>
        </p:txBody>
      </p:sp>
      <p:sp>
        <p:nvSpPr>
          <p:cNvPr id="3" name="Subtitle 2"/>
          <p:cNvSpPr>
            <a:spLocks noGrp="1"/>
          </p:cNvSpPr>
          <p:nvPr>
            <p:ph type="subTitle" idx="1"/>
          </p:nvPr>
        </p:nvSpPr>
        <p:spPr/>
        <p:txBody>
          <a:bodyPr>
            <a:noAutofit/>
          </a:bodyPr>
          <a:lstStyle/>
          <a:p>
            <a:r>
              <a:rPr lang="en-US" dirty="0" smtClean="0"/>
              <a:t>The key to the transformation of the next generation of </a:t>
            </a:r>
            <a:br>
              <a:rPr lang="en-US" dirty="0" smtClean="0"/>
            </a:br>
            <a:r>
              <a:rPr lang="en-US" dirty="0" smtClean="0"/>
              <a:t>academic libraries and librarians</a:t>
            </a:r>
          </a:p>
          <a:p>
            <a:endParaRPr lang="en-US" dirty="0"/>
          </a:p>
          <a:p>
            <a:r>
              <a:rPr lang="en-US" dirty="0" smtClean="0"/>
              <a:t>Cynthia Love  CSIRO</a:t>
            </a:r>
          </a:p>
          <a:p>
            <a:r>
              <a:rPr lang="en-US" dirty="0" smtClean="0"/>
              <a:t>Karen Visser  ANDS</a:t>
            </a:r>
            <a:endParaRPr lang="en-AU" dirty="0"/>
          </a:p>
        </p:txBody>
      </p:sp>
    </p:spTree>
    <p:extLst>
      <p:ext uri="{BB962C8B-B14F-4D97-AF65-F5344CB8AC3E}">
        <p14:creationId xmlns:p14="http://schemas.microsoft.com/office/powerpoint/2010/main" val="365439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477" b="7617"/>
          <a:stretch/>
        </p:blipFill>
        <p:spPr>
          <a:xfrm>
            <a:off x="328613" y="114300"/>
            <a:ext cx="11520488" cy="5772150"/>
          </a:xfrm>
          <a:prstGeom prst="rect">
            <a:avLst/>
          </a:prstGeom>
        </p:spPr>
      </p:pic>
    </p:spTree>
    <p:extLst>
      <p:ext uri="{BB962C8B-B14F-4D97-AF65-F5344CB8AC3E}">
        <p14:creationId xmlns:p14="http://schemas.microsoft.com/office/powerpoint/2010/main" val="139382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615" y="284797"/>
            <a:ext cx="11220450" cy="5191125"/>
          </a:xfrm>
          <a:prstGeom prst="rect">
            <a:avLst/>
          </a:prstGeom>
        </p:spPr>
      </p:pic>
    </p:spTree>
    <p:extLst>
      <p:ext uri="{BB962C8B-B14F-4D97-AF65-F5344CB8AC3E}">
        <p14:creationId xmlns:p14="http://schemas.microsoft.com/office/powerpoint/2010/main" val="421054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2D3BFF-0FD8-40EF-ABE1-4EB444012276}" type="slidenum">
              <a:rPr lang="en-US" smtClean="0"/>
              <a:pPr>
                <a:defRPr/>
              </a:pPr>
              <a:t>12</a:t>
            </a:fld>
            <a:endParaRPr lang="en-US"/>
          </a:p>
        </p:txBody>
      </p:sp>
      <p:pic>
        <p:nvPicPr>
          <p:cNvPr id="5" name="Picture 4"/>
          <p:cNvPicPr>
            <a:picLocks noChangeAspect="1"/>
          </p:cNvPicPr>
          <p:nvPr/>
        </p:nvPicPr>
        <p:blipFill>
          <a:blip r:embed="rId2"/>
          <a:stretch>
            <a:fillRect/>
          </a:stretch>
        </p:blipFill>
        <p:spPr>
          <a:xfrm>
            <a:off x="246380" y="242085"/>
            <a:ext cx="11671300" cy="4908717"/>
          </a:xfrm>
          <a:prstGeom prst="rect">
            <a:avLst/>
          </a:prstGeom>
        </p:spPr>
      </p:pic>
    </p:spTree>
    <p:extLst>
      <p:ext uri="{BB962C8B-B14F-4D97-AF65-F5344CB8AC3E}">
        <p14:creationId xmlns:p14="http://schemas.microsoft.com/office/powerpoint/2010/main" val="534116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D73F8B6-4B15-4A04-92C7-2A22EBEEA766}"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b="59772"/>
          <a:stretch>
            <a:fillRect/>
          </a:stretch>
        </p:blipFill>
        <p:spPr bwMode="auto">
          <a:xfrm>
            <a:off x="1762125" y="1043392"/>
            <a:ext cx="8777289" cy="517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1762125" y="312738"/>
            <a:ext cx="7824788" cy="596900"/>
          </a:xfrm>
          <a:prstGeom prst="rect">
            <a:avLst/>
          </a:prstGeom>
          <a:solidFill>
            <a:srgbClr val="FFFFFF"/>
          </a:solidFill>
          <a:ln w="9525">
            <a:noFill/>
            <a:miter lim="800000"/>
            <a:headEnd/>
            <a:tailEnd/>
          </a:ln>
        </p:spPr>
        <p:txBody>
          <a:bodyPr/>
          <a:lstStyle/>
          <a:p>
            <a:pPr eaLnBrk="0" hangingPunct="0">
              <a:defRPr/>
            </a:pPr>
            <a:r>
              <a:rPr lang="en-US" sz="4000" kern="0" dirty="0">
                <a:solidFill>
                  <a:srgbClr val="CC772E"/>
                </a:solidFill>
                <a:latin typeface="Calibri" pitchFamily="34" charset="0"/>
                <a:ea typeface="+mj-ea"/>
                <a:cs typeface="+mj-cs"/>
              </a:rPr>
              <a:t>Metrics products</a:t>
            </a:r>
            <a:endParaRPr lang="en-AU" sz="4000" kern="0" dirty="0">
              <a:solidFill>
                <a:srgbClr val="CC772E"/>
              </a:solidFill>
              <a:latin typeface="Calibri" pitchFamily="34" charset="0"/>
              <a:ea typeface="+mj-ea"/>
              <a:cs typeface="+mj-cs"/>
            </a:endParaRPr>
          </a:p>
        </p:txBody>
      </p:sp>
    </p:spTree>
    <p:extLst>
      <p:ext uri="{BB962C8B-B14F-4D97-AF65-F5344CB8AC3E}">
        <p14:creationId xmlns:p14="http://schemas.microsoft.com/office/powerpoint/2010/main" val="2582824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p>
            <a:fld id="{F81713A0-20CD-4853-B87C-8E0A214B380A}" type="slidenum">
              <a:rPr lang="en-US" smtClean="0">
                <a:ea typeface="ＭＳ Ｐゴシック" pitchFamily="34" charset="-128"/>
              </a:rPr>
              <a:pPr/>
              <a:t>14</a:t>
            </a:fld>
            <a:endParaRPr lang="en-US" smtClean="0">
              <a:ea typeface="ＭＳ Ｐゴシック" pitchFamily="34" charset="-128"/>
            </a:endParaRPr>
          </a:p>
        </p:txBody>
      </p:sp>
      <p:sp>
        <p:nvSpPr>
          <p:cNvPr id="9219" name="TextBox 7"/>
          <p:cNvSpPr txBox="1">
            <a:spLocks noChangeArrowheads="1"/>
          </p:cNvSpPr>
          <p:nvPr/>
        </p:nvSpPr>
        <p:spPr bwMode="auto">
          <a:xfrm>
            <a:off x="2083126" y="292100"/>
            <a:ext cx="8362137" cy="861774"/>
          </a:xfrm>
          <a:prstGeom prst="rect">
            <a:avLst/>
          </a:prstGeom>
          <a:noFill/>
          <a:ln w="9525">
            <a:noFill/>
            <a:miter lim="800000"/>
            <a:headEnd/>
            <a:tailEnd/>
          </a:ln>
        </p:spPr>
        <p:txBody>
          <a:bodyPr wrap="square">
            <a:spAutoFit/>
          </a:bodyPr>
          <a:lstStyle/>
          <a:p>
            <a:r>
              <a:rPr lang="en-AU" sz="3200" dirty="0"/>
              <a:t>Government portals</a:t>
            </a:r>
          </a:p>
          <a:p>
            <a:endParaRPr lang="en-AU" dirty="0"/>
          </a:p>
        </p:txBody>
      </p:sp>
      <p:cxnSp>
        <p:nvCxnSpPr>
          <p:cNvPr id="9" name="Straight Connector 9"/>
          <p:cNvCxnSpPr>
            <a:cxnSpLocks noChangeShapeType="1"/>
          </p:cNvCxnSpPr>
          <p:nvPr/>
        </p:nvCxnSpPr>
        <p:spPr bwMode="auto">
          <a:xfrm flipV="1">
            <a:off x="2185989" y="923926"/>
            <a:ext cx="6757987" cy="23813"/>
          </a:xfrm>
          <a:prstGeom prst="line">
            <a:avLst/>
          </a:prstGeom>
          <a:noFill/>
          <a:ln w="19050" algn="ctr">
            <a:solidFill>
              <a:srgbClr val="9EB090"/>
            </a:solidFill>
            <a:round/>
            <a:headEnd/>
            <a:tailEnd/>
          </a:ln>
        </p:spPr>
      </p:cxnSp>
      <p:pic>
        <p:nvPicPr>
          <p:cNvPr id="29698" name="Picture 2"/>
          <p:cNvPicPr>
            <a:picLocks noChangeAspect="1" noChangeArrowheads="1"/>
          </p:cNvPicPr>
          <p:nvPr/>
        </p:nvPicPr>
        <p:blipFill>
          <a:blip r:embed="rId3"/>
          <a:srcRect/>
          <a:stretch>
            <a:fillRect/>
          </a:stretch>
        </p:blipFill>
        <p:spPr bwMode="auto">
          <a:xfrm>
            <a:off x="1981201" y="3108558"/>
            <a:ext cx="4970585" cy="1686181"/>
          </a:xfrm>
          <a:prstGeom prst="rect">
            <a:avLst/>
          </a:prstGeom>
          <a:noFill/>
          <a:ln w="9525">
            <a:noFill/>
            <a:miter lim="800000"/>
            <a:headEnd/>
            <a:tailEnd/>
          </a:ln>
        </p:spPr>
      </p:pic>
      <p:pic>
        <p:nvPicPr>
          <p:cNvPr id="5122" name="Picture 2"/>
          <p:cNvPicPr>
            <a:picLocks noChangeAspect="1" noChangeArrowheads="1"/>
          </p:cNvPicPr>
          <p:nvPr/>
        </p:nvPicPr>
        <p:blipFill>
          <a:blip r:embed="rId4"/>
          <a:srcRect/>
          <a:stretch>
            <a:fillRect/>
          </a:stretch>
        </p:blipFill>
        <p:spPr bwMode="auto">
          <a:xfrm>
            <a:off x="241301" y="1184030"/>
            <a:ext cx="7179408" cy="5052647"/>
          </a:xfrm>
          <a:prstGeom prst="rect">
            <a:avLst/>
          </a:prstGeom>
          <a:noFill/>
          <a:ln w="9525">
            <a:noFill/>
            <a:miter lim="800000"/>
            <a:headEnd/>
            <a:tailEnd/>
          </a:ln>
        </p:spPr>
      </p:pic>
      <p:pic>
        <p:nvPicPr>
          <p:cNvPr id="5123" name="Picture 3"/>
          <p:cNvPicPr>
            <a:picLocks noChangeAspect="1" noChangeArrowheads="1"/>
          </p:cNvPicPr>
          <p:nvPr/>
        </p:nvPicPr>
        <p:blipFill>
          <a:blip r:embed="rId5"/>
          <a:srcRect/>
          <a:stretch>
            <a:fillRect/>
          </a:stretch>
        </p:blipFill>
        <p:spPr bwMode="auto">
          <a:xfrm>
            <a:off x="6506309" y="3752849"/>
            <a:ext cx="4555391" cy="2812074"/>
          </a:xfrm>
          <a:prstGeom prst="rect">
            <a:avLst/>
          </a:prstGeom>
          <a:noFill/>
          <a:ln w="9525">
            <a:solidFill>
              <a:srgbClr val="9EB090"/>
            </a:solidFill>
            <a:miter lim="800000"/>
            <a:headEnd/>
            <a:tailEnd/>
          </a:ln>
        </p:spPr>
      </p:pic>
      <p:pic>
        <p:nvPicPr>
          <p:cNvPr id="5124" name="Picture 4"/>
          <p:cNvPicPr>
            <a:picLocks noChangeAspect="1" noChangeArrowheads="1"/>
          </p:cNvPicPr>
          <p:nvPr/>
        </p:nvPicPr>
        <p:blipFill>
          <a:blip r:embed="rId6"/>
          <a:srcRect/>
          <a:stretch>
            <a:fillRect/>
          </a:stretch>
        </p:blipFill>
        <p:spPr bwMode="auto">
          <a:xfrm>
            <a:off x="6264194" y="292100"/>
            <a:ext cx="4067909" cy="2505075"/>
          </a:xfrm>
          <a:prstGeom prst="rect">
            <a:avLst/>
          </a:prstGeom>
          <a:noFill/>
          <a:ln w="9525">
            <a:solidFill>
              <a:srgbClr val="9EB090"/>
            </a:solidFill>
            <a:miter lim="800000"/>
            <a:headEnd/>
            <a:tailEnd/>
          </a:ln>
        </p:spPr>
      </p:pic>
    </p:spTree>
    <p:extLst>
      <p:ext uri="{BB962C8B-B14F-4D97-AF65-F5344CB8AC3E}">
        <p14:creationId xmlns:p14="http://schemas.microsoft.com/office/powerpoint/2010/main" val="1777254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CD752A-D0D9-4BEA-BA0C-30604AA474F6}" type="slidenum">
              <a:rPr lang="en-US" smtClean="0"/>
              <a:pPr>
                <a:defRPr/>
              </a:pPr>
              <a:t>15</a:t>
            </a:fld>
            <a:endParaRPr lang="en-US"/>
          </a:p>
        </p:txBody>
      </p:sp>
      <p:pic>
        <p:nvPicPr>
          <p:cNvPr id="5" name="Picture 4">
            <a:hlinkClick r:id="rId2"/>
          </p:cNvPr>
          <p:cNvPicPr>
            <a:picLocks noChangeAspect="1"/>
          </p:cNvPicPr>
          <p:nvPr/>
        </p:nvPicPr>
        <p:blipFill>
          <a:blip r:embed="rId3"/>
          <a:stretch>
            <a:fillRect/>
          </a:stretch>
        </p:blipFill>
        <p:spPr>
          <a:xfrm>
            <a:off x="1524000" y="-181090"/>
            <a:ext cx="9144000" cy="6429490"/>
          </a:xfrm>
          <a:prstGeom prst="rect">
            <a:avLst/>
          </a:prstGeom>
        </p:spPr>
      </p:pic>
      <p:sp>
        <p:nvSpPr>
          <p:cNvPr id="6" name="Rectangle 5"/>
          <p:cNvSpPr/>
          <p:nvPr/>
        </p:nvSpPr>
        <p:spPr>
          <a:xfrm>
            <a:off x="3322320" y="6477000"/>
            <a:ext cx="6050280" cy="369332"/>
          </a:xfrm>
          <a:prstGeom prst="rect">
            <a:avLst/>
          </a:prstGeom>
        </p:spPr>
        <p:txBody>
          <a:bodyPr wrap="square">
            <a:spAutoFit/>
          </a:bodyPr>
          <a:lstStyle/>
          <a:p>
            <a:r>
              <a:rPr lang="en-AU" dirty="0"/>
              <a:t>http://researchdata.ands.org.au/theme/tropical-research</a:t>
            </a:r>
          </a:p>
        </p:txBody>
      </p:sp>
    </p:spTree>
    <p:extLst>
      <p:ext uri="{BB962C8B-B14F-4D97-AF65-F5344CB8AC3E}">
        <p14:creationId xmlns:p14="http://schemas.microsoft.com/office/powerpoint/2010/main" val="821537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latin typeface="Calibri" panose="020F0502020204030204" pitchFamily="34" charset="0"/>
                <a:ea typeface="+mn-ea"/>
                <a:cs typeface="+mn-cs"/>
              </a:rPr>
              <a:t>Describing and showcasing major collections</a:t>
            </a:r>
          </a:p>
        </p:txBody>
      </p:sp>
      <p:sp>
        <p:nvSpPr>
          <p:cNvPr id="3" name="Content Placeholder 2"/>
          <p:cNvSpPr>
            <a:spLocks noGrp="1"/>
          </p:cNvSpPr>
          <p:nvPr>
            <p:ph idx="1"/>
          </p:nvPr>
        </p:nvSpPr>
        <p:spPr>
          <a:xfrm>
            <a:off x="6286500" y="1673225"/>
            <a:ext cx="5772150" cy="4356099"/>
          </a:xfrm>
        </p:spPr>
        <p:txBody>
          <a:bodyPr>
            <a:normAutofit/>
          </a:bodyPr>
          <a:lstStyle/>
          <a:p>
            <a:pPr marL="0" indent="0">
              <a:buNone/>
            </a:pPr>
            <a:r>
              <a:rPr lang="en-US" dirty="0" smtClean="0"/>
              <a:t>How to define and describe collections from major data streaming from a telescope?</a:t>
            </a:r>
          </a:p>
          <a:p>
            <a:pPr marL="0" indent="0">
              <a:buNone/>
            </a:pPr>
            <a:endParaRPr lang="en-US" dirty="0"/>
          </a:p>
          <a:p>
            <a:pPr marL="0" indent="0">
              <a:buNone/>
            </a:pPr>
            <a:endParaRPr lang="en-US" dirty="0" smtClean="0"/>
          </a:p>
          <a:p>
            <a:pPr marL="0" indent="0">
              <a:buNone/>
            </a:pPr>
            <a:r>
              <a:rPr lang="en-US" dirty="0"/>
              <a:t>	</a:t>
            </a:r>
            <a:r>
              <a:rPr lang="en-US" dirty="0" smtClean="0"/>
              <a:t>Ask a librarian!</a:t>
            </a:r>
          </a:p>
        </p:txBody>
      </p:sp>
      <p:pic>
        <p:nvPicPr>
          <p:cNvPr id="4" name="Picture 3" descr="CSIRO's ASKAP antennas at the Murchison Radio-astronomy Observatory in Western Australia"/>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47814"/>
            <a:ext cx="5400674" cy="4352926"/>
          </a:xfrm>
          <a:prstGeom prst="rect">
            <a:avLst/>
          </a:prstGeom>
          <a:noFill/>
          <a:ln>
            <a:noFill/>
          </a:ln>
        </p:spPr>
      </p:pic>
    </p:spTree>
    <p:extLst>
      <p:ext uri="{BB962C8B-B14F-4D97-AF65-F5344CB8AC3E}">
        <p14:creationId xmlns:p14="http://schemas.microsoft.com/office/powerpoint/2010/main" val="125298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p>
            <a:fld id="{F81713A0-20CD-4853-B87C-8E0A214B380A}" type="slidenum">
              <a:rPr lang="en-US" smtClean="0">
                <a:ea typeface="ＭＳ Ｐゴシック" pitchFamily="34" charset="-128"/>
              </a:rPr>
              <a:pPr/>
              <a:t>17</a:t>
            </a:fld>
            <a:endParaRPr lang="en-US" smtClean="0">
              <a:ea typeface="ＭＳ Ｐゴシック" pitchFamily="34" charset="-128"/>
            </a:endParaRPr>
          </a:p>
        </p:txBody>
      </p:sp>
      <p:sp>
        <p:nvSpPr>
          <p:cNvPr id="9219" name="TextBox 7"/>
          <p:cNvSpPr txBox="1">
            <a:spLocks noChangeArrowheads="1"/>
          </p:cNvSpPr>
          <p:nvPr/>
        </p:nvSpPr>
        <p:spPr bwMode="auto">
          <a:xfrm>
            <a:off x="1894926" y="85965"/>
            <a:ext cx="8272463" cy="861774"/>
          </a:xfrm>
          <a:prstGeom prst="rect">
            <a:avLst/>
          </a:prstGeom>
          <a:noFill/>
          <a:ln w="9525">
            <a:noFill/>
            <a:miter lim="800000"/>
            <a:headEnd/>
            <a:tailEnd/>
          </a:ln>
        </p:spPr>
        <p:txBody>
          <a:bodyPr wrap="square">
            <a:spAutoFit/>
          </a:bodyPr>
          <a:lstStyle/>
          <a:p>
            <a:r>
              <a:rPr lang="en-AU" sz="3200" b="1" dirty="0">
                <a:solidFill>
                  <a:srgbClr val="008000"/>
                </a:solidFill>
                <a:latin typeface="Calibri" panose="020F0502020204030204" pitchFamily="34" charset="0"/>
              </a:rPr>
              <a:t>Publication in context: linking research </a:t>
            </a:r>
            <a:r>
              <a:rPr lang="en-AU" sz="2800" b="1" dirty="0">
                <a:solidFill>
                  <a:srgbClr val="008000"/>
                </a:solidFill>
                <a:latin typeface="Calibri" panose="020F0502020204030204" pitchFamily="34" charset="0"/>
              </a:rPr>
              <a:t>outputs</a:t>
            </a:r>
            <a:endParaRPr lang="en-AU" sz="3200" b="1" dirty="0">
              <a:solidFill>
                <a:srgbClr val="008000"/>
              </a:solidFill>
              <a:latin typeface="Calibri" panose="020F0502020204030204" pitchFamily="34" charset="0"/>
            </a:endParaRPr>
          </a:p>
          <a:p>
            <a:endParaRPr lang="en-AU" dirty="0"/>
          </a:p>
        </p:txBody>
      </p:sp>
      <p:cxnSp>
        <p:nvCxnSpPr>
          <p:cNvPr id="9" name="Straight Connector 9"/>
          <p:cNvCxnSpPr>
            <a:cxnSpLocks noChangeShapeType="1"/>
          </p:cNvCxnSpPr>
          <p:nvPr/>
        </p:nvCxnSpPr>
        <p:spPr bwMode="auto">
          <a:xfrm flipV="1">
            <a:off x="2185989" y="923926"/>
            <a:ext cx="6757987" cy="23813"/>
          </a:xfrm>
          <a:prstGeom prst="line">
            <a:avLst/>
          </a:prstGeom>
          <a:noFill/>
          <a:ln w="19050" algn="ctr">
            <a:solidFill>
              <a:srgbClr val="9EB090"/>
            </a:solidFill>
            <a:round/>
            <a:headEnd/>
            <a:tailEnd/>
          </a:ln>
        </p:spPr>
      </p:cxnSp>
      <p:pic>
        <p:nvPicPr>
          <p:cNvPr id="6" name="Picture 3"/>
          <p:cNvPicPr>
            <a:picLocks noChangeAspect="1" noChangeArrowheads="1"/>
          </p:cNvPicPr>
          <p:nvPr/>
        </p:nvPicPr>
        <p:blipFill>
          <a:blip r:embed="rId3"/>
          <a:srcRect/>
          <a:stretch>
            <a:fillRect/>
          </a:stretch>
        </p:blipFill>
        <p:spPr bwMode="auto">
          <a:xfrm>
            <a:off x="2185989" y="923926"/>
            <a:ext cx="7690338" cy="5943600"/>
          </a:xfrm>
          <a:prstGeom prst="rect">
            <a:avLst/>
          </a:prstGeom>
          <a:noFill/>
          <a:ln w="9525">
            <a:noFill/>
            <a:miter lim="800000"/>
            <a:headEnd/>
            <a:tailEnd/>
          </a:ln>
        </p:spPr>
      </p:pic>
    </p:spTree>
    <p:extLst>
      <p:ext uri="{BB962C8B-B14F-4D97-AF65-F5344CB8AC3E}">
        <p14:creationId xmlns:p14="http://schemas.microsoft.com/office/powerpoint/2010/main" val="3871301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27200" y="115888"/>
            <a:ext cx="6699250" cy="914400"/>
          </a:xfrm>
        </p:spPr>
        <p:txBody>
          <a:bodyPr/>
          <a:lstStyle/>
          <a:p>
            <a:r>
              <a:rPr lang="en-US" altLang="en-US" smtClean="0">
                <a:solidFill>
                  <a:schemeClr val="bg1"/>
                </a:solidFill>
                <a:latin typeface="Calibri" panose="020F0502020204030204" pitchFamily="34" charset="0"/>
              </a:rPr>
              <a:t>Researchers</a:t>
            </a:r>
          </a:p>
        </p:txBody>
      </p:sp>
      <p:sp>
        <p:nvSpPr>
          <p:cNvPr id="29699" name="Content Placeholder 2"/>
          <p:cNvSpPr>
            <a:spLocks noGrp="1"/>
          </p:cNvSpPr>
          <p:nvPr>
            <p:ph idx="1"/>
          </p:nvPr>
        </p:nvSpPr>
        <p:spPr>
          <a:xfrm>
            <a:off x="619126" y="300369"/>
            <a:ext cx="8323262" cy="5154612"/>
          </a:xfrm>
        </p:spPr>
        <p:txBody>
          <a:bodyPr/>
          <a:lstStyle/>
          <a:p>
            <a:pPr marL="0" indent="0">
              <a:buNone/>
            </a:pPr>
            <a:r>
              <a:rPr lang="en-AU" altLang="en-US" b="1" dirty="0" smtClean="0">
                <a:solidFill>
                  <a:srgbClr val="008000"/>
                </a:solidFill>
                <a:latin typeface="Calibri" panose="020F0502020204030204" pitchFamily="34" charset="0"/>
              </a:rPr>
              <a:t>Data reuse and the Open Data Citation Advantage</a:t>
            </a:r>
          </a:p>
          <a:p>
            <a:pPr marL="0" indent="0">
              <a:buNone/>
            </a:pPr>
            <a:r>
              <a:rPr lang="en-AU" altLang="en-US" sz="1600" dirty="0">
                <a:latin typeface="Calibri" panose="020F0502020204030204" pitchFamily="34" charset="0"/>
              </a:rPr>
              <a:t>Heather </a:t>
            </a:r>
            <a:r>
              <a:rPr lang="en-AU" altLang="en-US" sz="1600" dirty="0" err="1">
                <a:latin typeface="Calibri" panose="020F0502020204030204" pitchFamily="34" charset="0"/>
              </a:rPr>
              <a:t>Piwowar</a:t>
            </a:r>
            <a:r>
              <a:rPr lang="en-AU" altLang="en-US" sz="1600" dirty="0">
                <a:latin typeface="Calibri" panose="020F0502020204030204" pitchFamily="34" charset="0"/>
              </a:rPr>
              <a:t> and Todd Vision</a:t>
            </a:r>
          </a:p>
          <a:p>
            <a:pPr marL="0" indent="0">
              <a:buNone/>
            </a:pPr>
            <a:endParaRPr lang="en-AU" altLang="en-US" dirty="0">
              <a:latin typeface="Calibri" panose="020F0502020204030204" pitchFamily="34" charset="0"/>
            </a:endParaRPr>
          </a:p>
          <a:p>
            <a:pPr marL="0" indent="0">
              <a:buNone/>
            </a:pPr>
            <a:endParaRPr lang="en-AU" altLang="en-US" dirty="0">
              <a:latin typeface="Calibri" panose="020F0502020204030204" pitchFamily="34" charset="0"/>
            </a:endParaRPr>
          </a:p>
          <a:p>
            <a:pPr marL="0" indent="0">
              <a:buNone/>
            </a:pPr>
            <a:endParaRPr lang="en-AU" altLang="en-US" b="1" dirty="0">
              <a:solidFill>
                <a:srgbClr val="008000"/>
              </a:solidFill>
              <a:latin typeface="Calibri" panose="020F0502020204030204" pitchFamily="34" charset="0"/>
            </a:endParaRPr>
          </a:p>
          <a:p>
            <a:pPr marL="0" indent="0">
              <a:buNone/>
            </a:pPr>
            <a:endParaRPr lang="en-US" altLang="en-US" sz="2000" dirty="0">
              <a:latin typeface="Calibri" panose="020F0502020204030204" pitchFamily="34" charset="0"/>
            </a:endParaRPr>
          </a:p>
          <a:p>
            <a:pPr marL="0" indent="0">
              <a:buNone/>
            </a:pPr>
            <a:endParaRPr lang="en-AU" altLang="en-US" dirty="0" smtClean="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US" altLang="en-US" dirty="0" smtClean="0">
              <a:solidFill>
                <a:srgbClr val="808080"/>
              </a:solidFill>
              <a:latin typeface="Calibri" panose="020F0502020204030204" pitchFamily="34" charset="0"/>
            </a:endParaRPr>
          </a:p>
        </p:txBody>
      </p:sp>
      <p:sp>
        <p:nvSpPr>
          <p:cNvPr id="2867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4A9DAA7-9846-409A-A643-E99DA64BD8F3}" type="slidenum">
              <a:rPr lang="en-US" altLang="en-US">
                <a:latin typeface="Calibri" panose="020F0502020204030204" pitchFamily="34" charset="0"/>
                <a:ea typeface="ヒラギノ角ゴ Pro W3"/>
              </a:rPr>
              <a:pPr eaLnBrk="1" hangingPunct="1"/>
              <a:t>18</a:t>
            </a:fld>
            <a:endParaRPr lang="en-US" altLang="en-US">
              <a:latin typeface="Calibri" panose="020F0502020204030204" pitchFamily="34" charset="0"/>
              <a:ea typeface="ヒラギノ角ゴ Pro W3"/>
            </a:endParaRPr>
          </a:p>
        </p:txBody>
      </p:sp>
      <p:pic>
        <p:nvPicPr>
          <p:cNvPr id="29701" name="Picture 1" descr="Heather_Piwow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1427" y="4773226"/>
            <a:ext cx="1174749" cy="149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27935" y="1214769"/>
            <a:ext cx="7793038" cy="5429179"/>
          </a:xfrm>
          <a:prstGeom prst="rect">
            <a:avLst/>
          </a:prstGeom>
          <a:noFill/>
        </p:spPr>
        <p:txBody>
          <a:bodyPr>
            <a:spAutoFit/>
          </a:bodyPr>
          <a:lstStyle/>
          <a:p>
            <a:pPr marL="342900" indent="-342900" eaLnBrk="0" hangingPunct="0">
              <a:spcBef>
                <a:spcPct val="20000"/>
              </a:spcBef>
              <a:buClr>
                <a:srgbClr val="254415"/>
              </a:buClr>
              <a:defRPr/>
            </a:pPr>
            <a:r>
              <a:rPr lang="en-AU" sz="2800" kern="0" dirty="0">
                <a:latin typeface="Calibri"/>
              </a:rPr>
              <a:t>The citation benefit </a:t>
            </a:r>
            <a:r>
              <a:rPr lang="en-AU" sz="2800" b="1" kern="0" dirty="0">
                <a:latin typeface="Calibri"/>
              </a:rPr>
              <a:t>intensified over time</a:t>
            </a:r>
            <a:r>
              <a:rPr lang="en-AU" sz="2800" kern="0" dirty="0">
                <a:latin typeface="Calibri"/>
              </a:rPr>
              <a:t>...</a:t>
            </a:r>
          </a:p>
          <a:p>
            <a:pPr marL="342900" indent="-342900" eaLnBrk="0" hangingPunct="0">
              <a:spcBef>
                <a:spcPct val="20000"/>
              </a:spcBef>
              <a:buClr>
                <a:srgbClr val="254415"/>
              </a:buClr>
              <a:buFont typeface="Wingdings" pitchFamily="2" charset="2"/>
              <a:buChar char="§"/>
              <a:defRPr/>
            </a:pPr>
            <a:r>
              <a:rPr lang="en-AU" sz="2800" kern="0" dirty="0">
                <a:latin typeface="Calibri"/>
              </a:rPr>
              <a:t>...with publications from 2004 and 2005 </a:t>
            </a:r>
            <a:r>
              <a:rPr lang="en-AU" sz="2800" b="1" kern="0" dirty="0">
                <a:latin typeface="Calibri"/>
              </a:rPr>
              <a:t>cited 30 per cent more </a:t>
            </a:r>
            <a:r>
              <a:rPr lang="en-AU" sz="2800" kern="0" dirty="0">
                <a:latin typeface="Calibri"/>
              </a:rPr>
              <a:t>often if their data was freely available. </a:t>
            </a:r>
          </a:p>
          <a:p>
            <a:pPr marL="342900" indent="-342900" eaLnBrk="0" hangingPunct="0">
              <a:spcBef>
                <a:spcPct val="20000"/>
              </a:spcBef>
              <a:buClr>
                <a:srgbClr val="254415"/>
              </a:buClr>
              <a:buFont typeface="Wingdings" pitchFamily="2" charset="2"/>
              <a:buChar char="§"/>
              <a:defRPr/>
            </a:pPr>
            <a:r>
              <a:rPr lang="en-AU" sz="2800" kern="0" dirty="0">
                <a:latin typeface="Calibri"/>
              </a:rPr>
              <a:t>Every 100 papers with open data prompted </a:t>
            </a:r>
            <a:r>
              <a:rPr lang="en-AU" sz="2800" b="1" kern="0" dirty="0">
                <a:latin typeface="Calibri"/>
              </a:rPr>
              <a:t>150 "data reuse papers" </a:t>
            </a:r>
            <a:r>
              <a:rPr lang="en-AU" sz="2800" kern="0" dirty="0">
                <a:latin typeface="Calibri"/>
              </a:rPr>
              <a:t>within five years</a:t>
            </a:r>
          </a:p>
          <a:p>
            <a:pPr marL="342900" indent="-342900" eaLnBrk="0" hangingPunct="0">
              <a:spcBef>
                <a:spcPct val="20000"/>
              </a:spcBef>
              <a:buClr>
                <a:srgbClr val="254415"/>
              </a:buClr>
              <a:buFont typeface="Wingdings" pitchFamily="2" charset="2"/>
              <a:buChar char="§"/>
              <a:defRPr/>
            </a:pPr>
            <a:r>
              <a:rPr lang="en-AU" sz="2800" kern="0" dirty="0">
                <a:latin typeface="Calibri"/>
              </a:rPr>
              <a:t>Original authors tended to use their data for only two years, but others re-used it for up to </a:t>
            </a:r>
            <a:r>
              <a:rPr lang="en-AU" sz="2800" b="1" kern="0" dirty="0">
                <a:latin typeface="Calibri"/>
              </a:rPr>
              <a:t>six years</a:t>
            </a:r>
            <a:r>
              <a:rPr lang="en-AU" sz="2800" kern="0" dirty="0">
                <a:latin typeface="Calibri"/>
              </a:rPr>
              <a:t>.</a:t>
            </a:r>
          </a:p>
          <a:p>
            <a:pPr eaLnBrk="0" hangingPunct="0">
              <a:defRPr/>
            </a:pPr>
            <a:endParaRPr lang="en-AU" dirty="0"/>
          </a:p>
          <a:p>
            <a:pPr eaLnBrk="0" hangingPunct="0">
              <a:defRPr/>
            </a:pPr>
            <a:endParaRPr lang="en-AU" dirty="0"/>
          </a:p>
          <a:p>
            <a:pPr eaLnBrk="0" hangingPunct="0">
              <a:defRPr/>
            </a:pPr>
            <a:r>
              <a:rPr lang="en-AU" sz="1200" dirty="0" err="1"/>
              <a:t>Piwowar</a:t>
            </a:r>
            <a:r>
              <a:rPr lang="en-AU" sz="1200" dirty="0"/>
              <a:t> HA, Vision TJ. (2013) Data reuse and the open data citation advantage. </a:t>
            </a:r>
            <a:r>
              <a:rPr lang="en-AU" sz="1200" dirty="0" err="1"/>
              <a:t>PeerJ</a:t>
            </a:r>
            <a:r>
              <a:rPr lang="en-AU" sz="1200" dirty="0"/>
              <a:t> 1:e175 </a:t>
            </a:r>
            <a:r>
              <a:rPr lang="en-AU" sz="1200" b="1" dirty="0">
                <a:hlinkClick r:id="rId4"/>
              </a:rPr>
              <a:t>http://dx.doi.org/10.7717/peerj.175</a:t>
            </a:r>
            <a:endParaRPr lang="en-AU" sz="1200" dirty="0"/>
          </a:p>
          <a:p>
            <a:pPr eaLnBrk="0" hangingPunct="0">
              <a:defRPr/>
            </a:pPr>
            <a:endParaRPr lang="en-AU" dirty="0"/>
          </a:p>
        </p:txBody>
      </p:sp>
    </p:spTree>
    <p:extLst>
      <p:ext uri="{BB962C8B-B14F-4D97-AF65-F5344CB8AC3E}">
        <p14:creationId xmlns:p14="http://schemas.microsoft.com/office/powerpoint/2010/main" val="2890462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C:\Users\ssabine\AppData\Local\Microsoft\Windows\Temporary Internet Files\Content.IE5\NKCA0XEI\MM900254443[1].gif"/>
          <p:cNvPicPr>
            <a:picLocks noChangeAspect="1" noChangeArrowheads="1" noCrop="1"/>
          </p:cNvPicPr>
          <p:nvPr/>
        </p:nvPicPr>
        <p:blipFill>
          <a:blip r:embed="rId2" cstate="print"/>
          <a:srcRect/>
          <a:stretch>
            <a:fillRect/>
          </a:stretch>
        </p:blipFill>
        <p:spPr bwMode="auto">
          <a:xfrm>
            <a:off x="577136" y="5274280"/>
            <a:ext cx="972988" cy="964020"/>
          </a:xfrm>
          <a:prstGeom prst="rect">
            <a:avLst/>
          </a:prstGeom>
          <a:noFill/>
          <a:ln w="9525">
            <a:noFill/>
            <a:miter lim="800000"/>
            <a:headEnd/>
            <a:tailEnd/>
          </a:ln>
        </p:spPr>
      </p:pic>
      <p:pic>
        <p:nvPicPr>
          <p:cNvPr id="18" name="Picture 4" descr="businesses,computer equipment,computers,cropped images,cropped pictures,equipment,icons,laptop computer,laptop computers,PNG,technology,transparent background"/>
          <p:cNvPicPr>
            <a:picLocks noChangeAspect="1" noChangeArrowheads="1"/>
          </p:cNvPicPr>
          <p:nvPr/>
        </p:nvPicPr>
        <p:blipFill>
          <a:blip r:embed="rId3" cstate="print"/>
          <a:srcRect/>
          <a:stretch>
            <a:fillRect/>
          </a:stretch>
        </p:blipFill>
        <p:spPr bwMode="auto">
          <a:xfrm>
            <a:off x="660400" y="332656"/>
            <a:ext cx="1547664" cy="1547664"/>
          </a:xfrm>
          <a:prstGeom prst="rect">
            <a:avLst/>
          </a:prstGeom>
          <a:noFill/>
          <a:ln w="9525">
            <a:noFill/>
            <a:miter lim="800000"/>
            <a:headEnd/>
            <a:tailEnd/>
          </a:ln>
        </p:spPr>
      </p:pic>
      <p:sp>
        <p:nvSpPr>
          <p:cNvPr id="26626" name="Slide Number Placeholder 1"/>
          <p:cNvSpPr>
            <a:spLocks noGrp="1"/>
          </p:cNvSpPr>
          <p:nvPr>
            <p:ph type="sldNum" sz="quarter" idx="12"/>
          </p:nvPr>
        </p:nvSpPr>
        <p:spPr>
          <a:noFill/>
        </p:spPr>
        <p:txBody>
          <a:bodyPr/>
          <a:lstStyle/>
          <a:p>
            <a:fld id="{E0832D0F-89BB-46CE-A109-463F69E742F4}" type="slidenum">
              <a:rPr lang="en-US" smtClean="0">
                <a:ea typeface="ＭＳ Ｐゴシック" pitchFamily="34" charset="-128"/>
              </a:rPr>
              <a:pPr/>
              <a:t>19</a:t>
            </a:fld>
            <a:endParaRPr lang="en-US" smtClean="0">
              <a:ea typeface="ＭＳ Ｐゴシック" pitchFamily="34" charset="-128"/>
            </a:endParaRPr>
          </a:p>
        </p:txBody>
      </p:sp>
      <p:pic>
        <p:nvPicPr>
          <p:cNvPr id="1026" name="Picture 2"/>
          <p:cNvPicPr>
            <a:picLocks noChangeAspect="1" noChangeArrowheads="1"/>
          </p:cNvPicPr>
          <p:nvPr/>
        </p:nvPicPr>
        <p:blipFill>
          <a:blip r:embed="rId4" cstate="print"/>
          <a:srcRect/>
          <a:stretch>
            <a:fillRect/>
          </a:stretch>
        </p:blipFill>
        <p:spPr bwMode="auto">
          <a:xfrm>
            <a:off x="937176" y="5058256"/>
            <a:ext cx="4104456" cy="92766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487985" y="1340768"/>
            <a:ext cx="1800199" cy="158417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8382566" y="4066664"/>
            <a:ext cx="2228850" cy="2371725"/>
          </a:xfrm>
          <a:prstGeom prst="rect">
            <a:avLst/>
          </a:prstGeom>
          <a:noFill/>
          <a:ln w="9525">
            <a:noFill/>
            <a:miter lim="800000"/>
            <a:headEnd/>
            <a:tailEnd/>
          </a:ln>
          <a:effectLst>
            <a:outerShdw blurRad="50800" dist="50800" dir="5400000" algn="ctr" rotWithShape="0">
              <a:srgbClr val="FF0000"/>
            </a:outerShdw>
          </a:effectLst>
        </p:spPr>
      </p:pic>
      <p:pic>
        <p:nvPicPr>
          <p:cNvPr id="1030" name="Picture 6"/>
          <p:cNvPicPr>
            <a:picLocks noChangeAspect="1" noChangeArrowheads="1"/>
          </p:cNvPicPr>
          <p:nvPr/>
        </p:nvPicPr>
        <p:blipFill>
          <a:blip r:embed="rId7" cstate="print"/>
          <a:srcRect/>
          <a:stretch>
            <a:fillRect/>
          </a:stretch>
        </p:blipFill>
        <p:spPr bwMode="auto">
          <a:xfrm>
            <a:off x="8206403" y="1583683"/>
            <a:ext cx="2777720" cy="1872208"/>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3863753" y="3212976"/>
            <a:ext cx="3418599" cy="1651248"/>
          </a:xfrm>
          <a:prstGeom prst="rect">
            <a:avLst/>
          </a:prstGeom>
          <a:noFill/>
          <a:ln w="9525">
            <a:noFill/>
            <a:miter lim="800000"/>
            <a:headEnd/>
            <a:tailEnd/>
          </a:ln>
        </p:spPr>
      </p:pic>
      <p:sp>
        <p:nvSpPr>
          <p:cNvPr id="15" name="Curved Right Arrow 15"/>
          <p:cNvSpPr>
            <a:spLocks noChangeArrowheads="1"/>
          </p:cNvSpPr>
          <p:nvPr/>
        </p:nvSpPr>
        <p:spPr bwMode="auto">
          <a:xfrm rot="14761133" flipH="1">
            <a:off x="4202837" y="-303701"/>
            <a:ext cx="319383" cy="1924058"/>
          </a:xfrm>
          <a:prstGeom prst="curvedRightArrow">
            <a:avLst>
              <a:gd name="adj1" fmla="val 24934"/>
              <a:gd name="adj2" fmla="val 49924"/>
              <a:gd name="adj3" fmla="val 25000"/>
            </a:avLst>
          </a:prstGeom>
          <a:solidFill>
            <a:schemeClr val="accent1"/>
          </a:solidFill>
          <a:ln w="9525" algn="ctr">
            <a:solidFill>
              <a:schemeClr val="tx1"/>
            </a:solidFill>
            <a:round/>
            <a:headEnd/>
            <a:tailEnd/>
          </a:ln>
        </p:spPr>
        <p:txBody>
          <a:bodyPr/>
          <a:lstStyle/>
          <a:p>
            <a:pPr eaLnBrk="0" hangingPunct="0"/>
            <a:endParaRPr lang="en-AU" sz="2400">
              <a:ea typeface="ヒラギノ角ゴ Pro W3" charset="-128"/>
            </a:endParaRPr>
          </a:p>
        </p:txBody>
      </p:sp>
      <p:sp>
        <p:nvSpPr>
          <p:cNvPr id="16" name="Curved Right Arrow 17"/>
          <p:cNvSpPr>
            <a:spLocks noChangeArrowheads="1"/>
          </p:cNvSpPr>
          <p:nvPr/>
        </p:nvSpPr>
        <p:spPr bwMode="auto">
          <a:xfrm rot="-1824560">
            <a:off x="1143124" y="2551530"/>
            <a:ext cx="358775" cy="2386013"/>
          </a:xfrm>
          <a:prstGeom prst="curvedRightArrow">
            <a:avLst>
              <a:gd name="adj1" fmla="val 24970"/>
              <a:gd name="adj2" fmla="val 49909"/>
              <a:gd name="adj3" fmla="val 25000"/>
            </a:avLst>
          </a:prstGeom>
          <a:solidFill>
            <a:schemeClr val="accent1"/>
          </a:solidFill>
          <a:ln w="9525" algn="ctr">
            <a:solidFill>
              <a:schemeClr val="tx1"/>
            </a:solidFill>
            <a:round/>
            <a:headEnd/>
            <a:tailEnd/>
          </a:ln>
        </p:spPr>
        <p:txBody>
          <a:bodyPr/>
          <a:lstStyle/>
          <a:p>
            <a:pPr eaLnBrk="0" hangingPunct="0"/>
            <a:endParaRPr lang="en-AU" sz="2400">
              <a:ea typeface="ヒラギノ角ゴ Pro W3" charset="-128"/>
            </a:endParaRPr>
          </a:p>
        </p:txBody>
      </p:sp>
      <p:sp>
        <p:nvSpPr>
          <p:cNvPr id="17" name="Curved Right Arrow 17"/>
          <p:cNvSpPr>
            <a:spLocks noChangeArrowheads="1"/>
          </p:cNvSpPr>
          <p:nvPr/>
        </p:nvSpPr>
        <p:spPr bwMode="auto">
          <a:xfrm rot="15494933">
            <a:off x="6541527" y="4386607"/>
            <a:ext cx="348187" cy="2347110"/>
          </a:xfrm>
          <a:prstGeom prst="curvedRightArrow">
            <a:avLst>
              <a:gd name="adj1" fmla="val 24941"/>
              <a:gd name="adj2" fmla="val 49918"/>
              <a:gd name="adj3" fmla="val 25000"/>
            </a:avLst>
          </a:prstGeom>
          <a:solidFill>
            <a:schemeClr val="accent1"/>
          </a:solidFill>
          <a:ln w="9525" algn="ctr">
            <a:solidFill>
              <a:schemeClr val="tx1"/>
            </a:solidFill>
            <a:round/>
            <a:headEnd/>
            <a:tailEnd/>
          </a:ln>
        </p:spPr>
        <p:txBody>
          <a:bodyPr/>
          <a:lstStyle/>
          <a:p>
            <a:pPr eaLnBrk="0" hangingPunct="0"/>
            <a:endParaRPr lang="en-AU" sz="2400">
              <a:ea typeface="ヒラギノ角ゴ Pro W3" charset="-128"/>
            </a:endParaRPr>
          </a:p>
        </p:txBody>
      </p:sp>
      <p:pic>
        <p:nvPicPr>
          <p:cNvPr id="19" name="Picture 11" descr="C:\Users\ssabine\AppData\Local\Microsoft\Windows\Temporary Internet Files\Content.IE5\D9KO5R0K\MC900441451[1].png"/>
          <p:cNvPicPr>
            <a:picLocks noChangeAspect="1" noChangeArrowheads="1"/>
          </p:cNvPicPr>
          <p:nvPr/>
        </p:nvPicPr>
        <p:blipFill>
          <a:blip r:embed="rId9" cstate="print"/>
          <a:srcRect/>
          <a:stretch>
            <a:fillRect/>
          </a:stretch>
        </p:blipFill>
        <p:spPr bwMode="auto">
          <a:xfrm>
            <a:off x="10531037" y="1195238"/>
            <a:ext cx="1045476" cy="1045476"/>
          </a:xfrm>
          <a:prstGeom prst="rect">
            <a:avLst/>
          </a:prstGeom>
          <a:noFill/>
          <a:ln w="9525">
            <a:noFill/>
            <a:miter lim="800000"/>
            <a:headEnd/>
            <a:tailEnd/>
          </a:ln>
        </p:spPr>
      </p:pic>
      <p:pic>
        <p:nvPicPr>
          <p:cNvPr id="21" name="Picture 15" descr="C:\Users\kvisser\AppData\Local\Microsoft\Windows\Temporary Internet Files\Content.IE5\ZARE89FK\MC900030022[1].wmf"/>
          <p:cNvPicPr>
            <a:picLocks noChangeAspect="1" noChangeArrowheads="1"/>
          </p:cNvPicPr>
          <p:nvPr/>
        </p:nvPicPr>
        <p:blipFill>
          <a:blip r:embed="rId10" cstate="print"/>
          <a:srcRect/>
          <a:stretch>
            <a:fillRect/>
          </a:stretch>
        </p:blipFill>
        <p:spPr bwMode="auto">
          <a:xfrm>
            <a:off x="4367808" y="4509121"/>
            <a:ext cx="852672" cy="419237"/>
          </a:xfrm>
          <a:prstGeom prst="rect">
            <a:avLst/>
          </a:prstGeom>
          <a:noFill/>
          <a:ln w="9525">
            <a:noFill/>
            <a:miter lim="800000"/>
            <a:headEnd/>
            <a:tailEnd/>
          </a:ln>
        </p:spPr>
      </p:pic>
      <p:pic>
        <p:nvPicPr>
          <p:cNvPr id="22" name="Picture 16" descr="C:\Program Files\Microsoft Office\MEDIA\CAGCAT10\j0301252.wmf"/>
          <p:cNvPicPr>
            <a:picLocks noChangeAspect="1" noChangeArrowheads="1"/>
          </p:cNvPicPr>
          <p:nvPr/>
        </p:nvPicPr>
        <p:blipFill>
          <a:blip r:embed="rId11" cstate="print"/>
          <a:srcRect/>
          <a:stretch>
            <a:fillRect/>
          </a:stretch>
        </p:blipFill>
        <p:spPr bwMode="auto">
          <a:xfrm>
            <a:off x="3431704" y="3717032"/>
            <a:ext cx="861640" cy="736840"/>
          </a:xfrm>
          <a:prstGeom prst="rect">
            <a:avLst/>
          </a:prstGeom>
          <a:noFill/>
          <a:ln w="9525">
            <a:noFill/>
            <a:miter lim="800000"/>
            <a:headEnd/>
            <a:tailEnd/>
          </a:ln>
        </p:spPr>
      </p:pic>
      <p:sp>
        <p:nvSpPr>
          <p:cNvPr id="23" name="Curved Right Arrow 17"/>
          <p:cNvSpPr>
            <a:spLocks noChangeArrowheads="1"/>
          </p:cNvSpPr>
          <p:nvPr/>
        </p:nvSpPr>
        <p:spPr bwMode="auto">
          <a:xfrm rot="11183596">
            <a:off x="11101432" y="2538518"/>
            <a:ext cx="349914" cy="1532216"/>
          </a:xfrm>
          <a:prstGeom prst="curvedRightArrow">
            <a:avLst>
              <a:gd name="adj1" fmla="val 24941"/>
              <a:gd name="adj2" fmla="val 49918"/>
              <a:gd name="adj3" fmla="val 0"/>
            </a:avLst>
          </a:prstGeom>
          <a:solidFill>
            <a:schemeClr val="accent1"/>
          </a:solidFill>
          <a:ln w="9525" algn="ctr">
            <a:solidFill>
              <a:schemeClr val="tx1"/>
            </a:solidFill>
            <a:round/>
            <a:headEnd/>
            <a:tailEnd/>
          </a:ln>
        </p:spPr>
        <p:txBody>
          <a:bodyPr/>
          <a:lstStyle/>
          <a:p>
            <a:pPr eaLnBrk="0" hangingPunct="0"/>
            <a:endParaRPr lang="en-AU" sz="2400">
              <a:ea typeface="ヒラギノ角ゴ Pro W3" charset="-128"/>
            </a:endParaRPr>
          </a:p>
        </p:txBody>
      </p:sp>
      <p:sp>
        <p:nvSpPr>
          <p:cNvPr id="24" name="TextBox 23"/>
          <p:cNvSpPr txBox="1"/>
          <p:nvPr/>
        </p:nvSpPr>
        <p:spPr>
          <a:xfrm>
            <a:off x="5599849" y="234246"/>
            <a:ext cx="3096344" cy="1477328"/>
          </a:xfrm>
          <a:prstGeom prst="rect">
            <a:avLst/>
          </a:prstGeom>
          <a:noFill/>
        </p:spPr>
        <p:txBody>
          <a:bodyPr wrap="square" rtlCol="0">
            <a:spAutoFit/>
          </a:bodyPr>
          <a:lstStyle/>
          <a:p>
            <a:r>
              <a:rPr lang="en-AU" b="1" dirty="0">
                <a:solidFill>
                  <a:srgbClr val="FF0000"/>
                </a:solidFill>
              </a:rPr>
              <a:t>And what about...</a:t>
            </a:r>
          </a:p>
          <a:p>
            <a:pPr lvl="1"/>
            <a:r>
              <a:rPr lang="en-AU" dirty="0">
                <a:solidFill>
                  <a:srgbClr val="FF0000"/>
                </a:solidFill>
              </a:rPr>
              <a:t>Visualisations</a:t>
            </a:r>
          </a:p>
          <a:p>
            <a:pPr lvl="1"/>
            <a:r>
              <a:rPr lang="en-AU" dirty="0">
                <a:solidFill>
                  <a:srgbClr val="FF0000"/>
                </a:solidFill>
              </a:rPr>
              <a:t>Conference recordings</a:t>
            </a:r>
          </a:p>
          <a:p>
            <a:pPr lvl="1"/>
            <a:r>
              <a:rPr lang="en-AU" dirty="0">
                <a:solidFill>
                  <a:srgbClr val="FF0000"/>
                </a:solidFill>
              </a:rPr>
              <a:t>Collaborations</a:t>
            </a:r>
          </a:p>
          <a:p>
            <a:pPr lvl="1"/>
            <a:r>
              <a:rPr lang="en-AU" dirty="0">
                <a:solidFill>
                  <a:srgbClr val="FF0000"/>
                </a:solidFill>
              </a:rPr>
              <a:t>Funding</a:t>
            </a:r>
          </a:p>
        </p:txBody>
      </p:sp>
      <p:sp>
        <p:nvSpPr>
          <p:cNvPr id="25" name="Curved Right Arrow 15"/>
          <p:cNvSpPr>
            <a:spLocks noChangeArrowheads="1"/>
          </p:cNvSpPr>
          <p:nvPr/>
        </p:nvSpPr>
        <p:spPr bwMode="auto">
          <a:xfrm rot="17801763" flipH="1">
            <a:off x="8786298" y="-85233"/>
            <a:ext cx="411796" cy="1924058"/>
          </a:xfrm>
          <a:prstGeom prst="curvedRightArrow">
            <a:avLst>
              <a:gd name="adj1" fmla="val 24934"/>
              <a:gd name="adj2" fmla="val 49924"/>
              <a:gd name="adj3" fmla="val 25000"/>
            </a:avLst>
          </a:prstGeom>
          <a:solidFill>
            <a:schemeClr val="accent1"/>
          </a:solidFill>
          <a:ln w="9525" algn="ctr">
            <a:solidFill>
              <a:schemeClr val="tx1"/>
            </a:solidFill>
            <a:round/>
            <a:headEnd/>
            <a:tailEnd/>
          </a:ln>
        </p:spPr>
        <p:txBody>
          <a:bodyPr/>
          <a:lstStyle/>
          <a:p>
            <a:pPr eaLnBrk="0" hangingPunct="0"/>
            <a:endParaRPr lang="en-AU" sz="2400">
              <a:ea typeface="ヒラギノ角ゴ Pro W3" charset="-128"/>
            </a:endParaRPr>
          </a:p>
        </p:txBody>
      </p:sp>
    </p:spTree>
    <p:extLst>
      <p:ext uri="{BB962C8B-B14F-4D97-AF65-F5344CB8AC3E}">
        <p14:creationId xmlns:p14="http://schemas.microsoft.com/office/powerpoint/2010/main" val="33978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BE56594-3D56-4553-BAD9-542C094D0FF3}" type="slidenum">
              <a:rPr lang="en-US" altLang="en-US">
                <a:latin typeface="Calibri" panose="020F0502020204030204" pitchFamily="34" charset="0"/>
                <a:ea typeface="ヒラギノ角ゴ Pro W3"/>
              </a:rPr>
              <a:pPr eaLnBrk="1" hangingPunct="1"/>
              <a:t>2</a:t>
            </a:fld>
            <a:endParaRPr lang="en-US" altLang="en-US">
              <a:latin typeface="Calibri" panose="020F0502020204030204" pitchFamily="34" charset="0"/>
              <a:ea typeface="ヒラギノ角ゴ Pro W3"/>
            </a:endParaRPr>
          </a:p>
        </p:txBody>
      </p:sp>
      <p:sp>
        <p:nvSpPr>
          <p:cNvPr id="14339" name="Title 3"/>
          <p:cNvSpPr>
            <a:spLocks noGrp="1"/>
          </p:cNvSpPr>
          <p:nvPr>
            <p:ph type="title"/>
          </p:nvPr>
        </p:nvSpPr>
        <p:spPr>
          <a:xfrm>
            <a:off x="279401" y="2260602"/>
            <a:ext cx="11709400" cy="1362075"/>
          </a:xfrm>
        </p:spPr>
        <p:txBody>
          <a:bodyPr/>
          <a:lstStyle/>
          <a:p>
            <a:pPr algn="ctr"/>
            <a:r>
              <a:rPr lang="en-US" altLang="en-US" sz="3600" dirty="0">
                <a:latin typeface="Calibri" panose="020F0502020204030204" pitchFamily="34" charset="0"/>
              </a:rPr>
              <a:t>Why is </a:t>
            </a:r>
            <a:r>
              <a:rPr lang="en-US" altLang="en-US" sz="3600" dirty="0" smtClean="0">
                <a:latin typeface="Calibri" panose="020F0502020204030204" pitchFamily="34" charset="0"/>
              </a:rPr>
              <a:t>Research Data </a:t>
            </a:r>
            <a:r>
              <a:rPr lang="en-US" altLang="en-US" sz="3600" dirty="0">
                <a:latin typeface="Calibri" panose="020F0502020204030204" pitchFamily="34" charset="0"/>
              </a:rPr>
              <a:t>such a  </a:t>
            </a:r>
            <a:r>
              <a:rPr lang="en-US" altLang="en-US" sz="3600" dirty="0">
                <a:solidFill>
                  <a:srgbClr val="FF0000"/>
                </a:solidFill>
                <a:latin typeface="Jokerman" panose="04090605060D06020702" pitchFamily="82" charset="0"/>
              </a:rPr>
              <a:t>hot </a:t>
            </a:r>
            <a:r>
              <a:rPr lang="en-US" altLang="en-US" sz="3600" dirty="0" smtClean="0">
                <a:solidFill>
                  <a:srgbClr val="FF0000"/>
                </a:solidFill>
                <a:latin typeface="Jokerman" panose="04090605060D06020702" pitchFamily="82" charset="0"/>
              </a:rPr>
              <a:t>topic for Librarians</a:t>
            </a:r>
            <a:r>
              <a:rPr lang="en-US" altLang="en-US" sz="3600" dirty="0" smtClean="0">
                <a:latin typeface="Calibri" panose="020F0502020204030204" pitchFamily="34" charset="0"/>
              </a:rPr>
              <a:t>?</a:t>
            </a:r>
            <a:endParaRPr lang="en-US" altLang="en-US" sz="3600" dirty="0">
              <a:latin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4165601"/>
            <a:ext cx="9271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9" y="3960814"/>
            <a:ext cx="1724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060" y="41338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over_natur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71311" y="401640"/>
            <a:ext cx="11588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Program Files\Microsoft Office\MEDIA\CAGCAT10\j030084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321" y="623888"/>
            <a:ext cx="1814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C:\Users\kvisser\AppData\Local\Microsoft\Windows\Temporary Internet Files\Content.IE5\K4F7WSNK\MC90044874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1646" y="610236"/>
            <a:ext cx="14716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9876" y="4158933"/>
            <a:ext cx="1838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73198" y="588965"/>
            <a:ext cx="14700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812800" y="2160589"/>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Policy, Copyright, IP compliance</a:t>
            </a:r>
            <a:endParaRPr lang="en-AU" altLang="en-US" dirty="0"/>
          </a:p>
        </p:txBody>
      </p:sp>
      <p:sp>
        <p:nvSpPr>
          <p:cNvPr id="15" name="TextBox 14"/>
          <p:cNvSpPr txBox="1">
            <a:spLocks noChangeArrowheads="1"/>
          </p:cNvSpPr>
          <p:nvPr/>
        </p:nvSpPr>
        <p:spPr bwMode="auto">
          <a:xfrm>
            <a:off x="9483726" y="5911533"/>
            <a:ext cx="2350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Data is the Future</a:t>
            </a:r>
            <a:r>
              <a:rPr lang="en-AU" altLang="en-US" dirty="0"/>
              <a:t>...</a:t>
            </a:r>
          </a:p>
        </p:txBody>
      </p:sp>
      <p:sp>
        <p:nvSpPr>
          <p:cNvPr id="16" name="TextBox 15"/>
          <p:cNvSpPr txBox="1">
            <a:spLocks noChangeArrowheads="1"/>
          </p:cNvSpPr>
          <p:nvPr/>
        </p:nvSpPr>
        <p:spPr bwMode="auto">
          <a:xfrm>
            <a:off x="6528436" y="5629275"/>
            <a:ext cx="1795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Global network</a:t>
            </a:r>
            <a:endParaRPr lang="en-AU" altLang="en-US" dirty="0"/>
          </a:p>
        </p:txBody>
      </p:sp>
      <p:sp>
        <p:nvSpPr>
          <p:cNvPr id="17" name="TextBox 16"/>
          <p:cNvSpPr txBox="1">
            <a:spLocks noChangeArrowheads="1"/>
          </p:cNvSpPr>
          <p:nvPr/>
        </p:nvSpPr>
        <p:spPr bwMode="auto">
          <a:xfrm>
            <a:off x="3743960" y="5661710"/>
            <a:ext cx="2290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Institutional Asset</a:t>
            </a:r>
            <a:endParaRPr lang="en-AU" altLang="en-US" dirty="0"/>
          </a:p>
        </p:txBody>
      </p:sp>
      <p:sp>
        <p:nvSpPr>
          <p:cNvPr id="18" name="TextBox 17"/>
          <p:cNvSpPr txBox="1">
            <a:spLocks noChangeArrowheads="1"/>
          </p:cNvSpPr>
          <p:nvPr/>
        </p:nvSpPr>
        <p:spPr bwMode="auto">
          <a:xfrm>
            <a:off x="-18098" y="5748438"/>
            <a:ext cx="3474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a:t>Client </a:t>
            </a:r>
            <a:r>
              <a:rPr lang="en-AU" altLang="en-US" dirty="0" smtClean="0"/>
              <a:t>(</a:t>
            </a:r>
            <a:r>
              <a:rPr lang="en-AU" altLang="en-US" i="1" dirty="0" smtClean="0"/>
              <a:t>et al</a:t>
            </a:r>
            <a:r>
              <a:rPr lang="en-AU" altLang="en-US" dirty="0" smtClean="0"/>
              <a:t>) </a:t>
            </a:r>
            <a:r>
              <a:rPr lang="en-AU" altLang="en-US" dirty="0"/>
              <a:t>needs </a:t>
            </a:r>
            <a:r>
              <a:rPr lang="en-AU" altLang="en-US" dirty="0" smtClean="0"/>
              <a:t>–</a:t>
            </a:r>
          </a:p>
          <a:p>
            <a:pPr algn="ctr"/>
            <a:r>
              <a:rPr lang="en-AU" altLang="en-US" dirty="0" smtClean="0"/>
              <a:t>as publishers, resource seekers</a:t>
            </a:r>
            <a:endParaRPr lang="en-AU" altLang="en-US" dirty="0"/>
          </a:p>
        </p:txBody>
      </p:sp>
      <p:sp>
        <p:nvSpPr>
          <p:cNvPr id="19" name="TextBox 18"/>
          <p:cNvSpPr txBox="1">
            <a:spLocks noChangeArrowheads="1"/>
          </p:cNvSpPr>
          <p:nvPr/>
        </p:nvSpPr>
        <p:spPr bwMode="auto">
          <a:xfrm>
            <a:off x="8833172" y="1635762"/>
            <a:ext cx="21488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Citation Metrics </a:t>
            </a:r>
            <a:r>
              <a:rPr lang="en-AU" altLang="en-US" dirty="0"/>
              <a:t>&amp; </a:t>
            </a:r>
            <a:r>
              <a:rPr lang="en-AU" altLang="en-US" dirty="0" err="1"/>
              <a:t>altmetrics</a:t>
            </a:r>
            <a:endParaRPr lang="en-AU" altLang="en-US" dirty="0"/>
          </a:p>
        </p:txBody>
      </p:sp>
      <p:sp>
        <p:nvSpPr>
          <p:cNvPr id="20" name="TextBox 19"/>
          <p:cNvSpPr txBox="1">
            <a:spLocks noChangeArrowheads="1"/>
          </p:cNvSpPr>
          <p:nvPr/>
        </p:nvSpPr>
        <p:spPr bwMode="auto">
          <a:xfrm>
            <a:off x="6134101" y="2022478"/>
            <a:ext cx="2174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Publishing &amp; Collections building</a:t>
            </a:r>
            <a:endParaRPr lang="en-AU" altLang="en-US" dirty="0"/>
          </a:p>
        </p:txBody>
      </p:sp>
      <p:sp>
        <p:nvSpPr>
          <p:cNvPr id="21" name="TextBox 20"/>
          <p:cNvSpPr txBox="1">
            <a:spLocks noChangeArrowheads="1"/>
          </p:cNvSpPr>
          <p:nvPr/>
        </p:nvSpPr>
        <p:spPr bwMode="auto">
          <a:xfrm>
            <a:off x="4354993" y="1804596"/>
            <a:ext cx="1336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Reputation</a:t>
            </a:r>
            <a:endParaRPr lang="en-AU" altLang="en-US" dirty="0"/>
          </a:p>
        </p:txBody>
      </p:sp>
    </p:spTree>
    <p:extLst>
      <p:ext uri="{BB962C8B-B14F-4D97-AF65-F5344CB8AC3E}">
        <p14:creationId xmlns:p14="http://schemas.microsoft.com/office/powerpoint/2010/main" val="462970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p:spPr>
        <p:txBody>
          <a:bodyPr/>
          <a:lstStyle/>
          <a:p>
            <a:fld id="{F5237883-BEF3-4212-8D3E-7364D6DCC0D2}" type="slidenum">
              <a:rPr lang="en-US" smtClean="0">
                <a:ea typeface="ＭＳ Ｐゴシック" pitchFamily="34" charset="-128"/>
              </a:rPr>
              <a:pPr/>
              <a:t>20</a:t>
            </a:fld>
            <a:endParaRPr lang="en-US" smtClean="0">
              <a:ea typeface="ＭＳ Ｐゴシック" pitchFamily="34" charset="-128"/>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3653101027"/>
              </p:ext>
            </p:extLst>
          </p:nvPr>
        </p:nvGraphicFramePr>
        <p:xfrm>
          <a:off x="1528549" y="38498"/>
          <a:ext cx="8730017" cy="6211044"/>
        </p:xfrm>
        <a:graphic>
          <a:graphicData uri="http://schemas.openxmlformats.org/presentationml/2006/ole">
            <mc:AlternateContent xmlns:mc="http://schemas.openxmlformats.org/markup-compatibility/2006">
              <mc:Choice xmlns:v="urn:schemas-microsoft-com:vml" Requires="v">
                <p:oleObj spid="_x0000_s1058" name="Acrobat Document" r:id="rId4" imgW="23104762" imgH="16438095" progId="AcroExch.Document.7">
                  <p:embed/>
                </p:oleObj>
              </mc:Choice>
              <mc:Fallback>
                <p:oleObj name="Acrobat Document" r:id="rId4" imgW="23104762" imgH="16438095"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549" y="38498"/>
                        <a:ext cx="8730017" cy="6211044"/>
                      </a:xfrm>
                      <a:prstGeom prst="rect">
                        <a:avLst/>
                      </a:prstGeom>
                      <a:noFill/>
                      <a:extLst/>
                    </p:spPr>
                  </p:pic>
                </p:oleObj>
              </mc:Fallback>
            </mc:AlternateContent>
          </a:graphicData>
        </a:graphic>
      </p:graphicFrame>
    </p:spTree>
    <p:extLst>
      <p:ext uri="{BB962C8B-B14F-4D97-AF65-F5344CB8AC3E}">
        <p14:creationId xmlns:p14="http://schemas.microsoft.com/office/powerpoint/2010/main" val="2859608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l="10187" r="10718" b="27089"/>
          <a:stretch>
            <a:fillRect/>
          </a:stretch>
        </p:blipFill>
        <p:spPr bwMode="auto">
          <a:xfrm>
            <a:off x="877735" y="1101724"/>
            <a:ext cx="1046336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4383088" y="5092699"/>
            <a:ext cx="8070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AU" altLang="en-US" dirty="0"/>
              <a:t>http://www.australiancurriculum.edu.au/Science/General-capabilities</a:t>
            </a:r>
          </a:p>
        </p:txBody>
      </p:sp>
      <p:sp>
        <p:nvSpPr>
          <p:cNvPr id="29701" name="Title 2"/>
          <p:cNvSpPr>
            <a:spLocks noGrp="1"/>
          </p:cNvSpPr>
          <p:nvPr>
            <p:ph type="title"/>
          </p:nvPr>
        </p:nvSpPr>
        <p:spPr>
          <a:xfrm>
            <a:off x="342758" y="326386"/>
            <a:ext cx="6656388" cy="596900"/>
          </a:xfrm>
          <a:solidFill>
            <a:srgbClr val="FFFFFF"/>
          </a:solidFill>
        </p:spPr>
        <p:txBody>
          <a:bodyPr>
            <a:normAutofit fontScale="90000"/>
          </a:bodyPr>
          <a:lstStyle/>
          <a:p>
            <a:r>
              <a:rPr lang="en-US" altLang="en-US" sz="4000" kern="0" dirty="0">
                <a:solidFill>
                  <a:srgbClr val="CC772E"/>
                </a:solidFill>
                <a:latin typeface="Calibri" pitchFamily="34" charset="0"/>
              </a:rPr>
              <a:t>Data</a:t>
            </a:r>
            <a:r>
              <a:rPr lang="en-US" altLang="en-US" dirty="0" smtClean="0">
                <a:solidFill>
                  <a:srgbClr val="CC772E"/>
                </a:solidFill>
                <a:latin typeface="Calibri" panose="020F0502020204030204" pitchFamily="34" charset="0"/>
              </a:rPr>
              <a:t> </a:t>
            </a:r>
            <a:r>
              <a:rPr lang="en-US" altLang="en-US" sz="4000" kern="0" dirty="0">
                <a:solidFill>
                  <a:srgbClr val="CC772E"/>
                </a:solidFill>
                <a:latin typeface="Calibri" pitchFamily="34" charset="0"/>
              </a:rPr>
              <a:t>infused</a:t>
            </a:r>
            <a:r>
              <a:rPr lang="en-US" altLang="en-US" dirty="0" smtClean="0">
                <a:solidFill>
                  <a:srgbClr val="CC772E"/>
                </a:solidFill>
                <a:latin typeface="Calibri" panose="020F0502020204030204" pitchFamily="34" charset="0"/>
              </a:rPr>
              <a:t> </a:t>
            </a:r>
            <a:r>
              <a:rPr lang="en-US" altLang="en-US" sz="4000" kern="0" dirty="0">
                <a:solidFill>
                  <a:srgbClr val="CC772E"/>
                </a:solidFill>
                <a:latin typeface="Calibri" pitchFamily="34" charset="0"/>
              </a:rPr>
              <a:t>clients</a:t>
            </a:r>
            <a:endParaRPr lang="en-AU" altLang="en-US" sz="4000" kern="0" dirty="0">
              <a:solidFill>
                <a:srgbClr val="CC772E"/>
              </a:solidFill>
              <a:latin typeface="Calibri" pitchFamily="34" charset="0"/>
            </a:endParaRPr>
          </a:p>
        </p:txBody>
      </p:sp>
    </p:spTree>
    <p:extLst>
      <p:ext uri="{BB962C8B-B14F-4D97-AF65-F5344CB8AC3E}">
        <p14:creationId xmlns:p14="http://schemas.microsoft.com/office/powerpoint/2010/main" val="58764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39624C3-AA01-4B02-BEB6-4B4F3BBC300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
        <p:nvSpPr>
          <p:cNvPr id="25603" name="Title 2"/>
          <p:cNvSpPr>
            <a:spLocks noGrp="1"/>
          </p:cNvSpPr>
          <p:nvPr>
            <p:ph type="title"/>
          </p:nvPr>
        </p:nvSpPr>
        <p:spPr>
          <a:xfrm>
            <a:off x="292099" y="293688"/>
            <a:ext cx="11526862" cy="596900"/>
          </a:xfrm>
          <a:solidFill>
            <a:srgbClr val="FFFFFF"/>
          </a:solidFill>
        </p:spPr>
        <p:txBody>
          <a:bodyPr>
            <a:noAutofit/>
          </a:bodyPr>
          <a:lstStyle/>
          <a:p>
            <a:r>
              <a:rPr lang="en-US" altLang="en-US" sz="3600" cap="none" dirty="0" smtClean="0">
                <a:solidFill>
                  <a:srgbClr val="CC772E"/>
                </a:solidFill>
                <a:latin typeface="Calibri" panose="020F0502020204030204" pitchFamily="34" charset="0"/>
              </a:rPr>
              <a:t>Turning Library services for teaching, learning &amp; </a:t>
            </a:r>
            <a:r>
              <a:rPr lang="en-US" altLang="en-US" sz="3600" kern="0" dirty="0">
                <a:solidFill>
                  <a:srgbClr val="CC772E"/>
                </a:solidFill>
                <a:latin typeface="Calibri" pitchFamily="34" charset="0"/>
              </a:rPr>
              <a:t>research</a:t>
            </a:r>
            <a:endParaRPr lang="en-AU" altLang="en-US" sz="3600" kern="0" dirty="0">
              <a:solidFill>
                <a:srgbClr val="CC772E"/>
              </a:solidFill>
              <a:latin typeface="Calibri" pitchFamily="34" charset="0"/>
            </a:endParaRPr>
          </a:p>
        </p:txBody>
      </p:sp>
      <p:sp>
        <p:nvSpPr>
          <p:cNvPr id="6" name="TextBox 5"/>
          <p:cNvSpPr txBox="1"/>
          <p:nvPr/>
        </p:nvSpPr>
        <p:spPr>
          <a:xfrm>
            <a:off x="3682409" y="1088670"/>
            <a:ext cx="6632575" cy="7448550"/>
          </a:xfrm>
          <a:prstGeom prst="rect">
            <a:avLst/>
          </a:prstGeom>
          <a:noFill/>
        </p:spPr>
        <p:txBody>
          <a:bodyPr>
            <a:spAutoFit/>
          </a:bodyPr>
          <a:lstStyle/>
          <a:p>
            <a:pPr marL="989013" indent="-546100">
              <a:defRPr/>
            </a:pPr>
            <a:r>
              <a:rPr lang="en-US" sz="2800" dirty="0">
                <a:latin typeface="Calibri" pitchFamily="34" charset="0"/>
              </a:rPr>
              <a:t>Orientation &amp; Skills Training</a:t>
            </a:r>
          </a:p>
          <a:p>
            <a:pPr marL="989013" indent="-546100">
              <a:defRPr/>
            </a:pPr>
            <a:r>
              <a:rPr lang="en-US" sz="2800" dirty="0" err="1">
                <a:latin typeface="Calibri" pitchFamily="34" charset="0"/>
              </a:rPr>
              <a:t>Roadshows</a:t>
            </a:r>
            <a:r>
              <a:rPr lang="en-US" sz="2800" dirty="0">
                <a:latin typeface="Calibri" pitchFamily="34" charset="0"/>
              </a:rPr>
              <a:t>, displays, liaison</a:t>
            </a:r>
          </a:p>
          <a:p>
            <a:pPr marL="989013" indent="-546100">
              <a:defRPr/>
            </a:pPr>
            <a:r>
              <a:rPr lang="en-US" sz="2800" dirty="0">
                <a:latin typeface="Calibri" pitchFamily="34" charset="0"/>
              </a:rPr>
              <a:t>Reference interviews</a:t>
            </a:r>
          </a:p>
          <a:p>
            <a:pPr marL="989013" indent="-546100">
              <a:defRPr/>
            </a:pPr>
            <a:r>
              <a:rPr lang="en-US" sz="2800" dirty="0">
                <a:latin typeface="Calibri" pitchFamily="34" charset="0"/>
              </a:rPr>
              <a:t>Guides &amp; online help</a:t>
            </a:r>
          </a:p>
          <a:p>
            <a:pPr marL="989013" indent="-546100">
              <a:defRPr/>
            </a:pPr>
            <a:r>
              <a:rPr lang="en-US" sz="2800" dirty="0">
                <a:latin typeface="Calibri" pitchFamily="34" charset="0"/>
              </a:rPr>
              <a:t>Collection building</a:t>
            </a:r>
          </a:p>
          <a:p>
            <a:pPr marL="989013" indent="-546100">
              <a:defRPr/>
            </a:pPr>
            <a:r>
              <a:rPr lang="en-US" sz="2800" dirty="0">
                <a:latin typeface="Calibri" pitchFamily="34" charset="0"/>
              </a:rPr>
              <a:t>Access, licensing, copyright</a:t>
            </a:r>
          </a:p>
          <a:p>
            <a:pPr marL="989013" indent="-546100">
              <a:defRPr/>
            </a:pPr>
            <a:r>
              <a:rPr lang="en-US" sz="2800" dirty="0">
                <a:latin typeface="Calibri" pitchFamily="34" charset="0"/>
              </a:rPr>
              <a:t>Resource management</a:t>
            </a:r>
          </a:p>
          <a:p>
            <a:pPr marL="989013" indent="-546100">
              <a:defRPr/>
            </a:pPr>
            <a:r>
              <a:rPr lang="en-US" sz="2800" dirty="0">
                <a:latin typeface="Calibri" pitchFamily="34" charset="0"/>
              </a:rPr>
              <a:t>Teaching resources</a:t>
            </a:r>
          </a:p>
          <a:p>
            <a:pPr marL="989013" indent="-546100">
              <a:defRPr/>
            </a:pPr>
            <a:r>
              <a:rPr lang="en-US" sz="2800" dirty="0">
                <a:latin typeface="Calibri" pitchFamily="34" charset="0"/>
              </a:rPr>
              <a:t>Publishing advice</a:t>
            </a:r>
          </a:p>
          <a:p>
            <a:pPr marL="989013" indent="-546100">
              <a:defRPr/>
            </a:pPr>
            <a:r>
              <a:rPr lang="en-US" sz="2800" dirty="0">
                <a:latin typeface="Calibri" pitchFamily="34" charset="0"/>
              </a:rPr>
              <a:t>Metrics</a:t>
            </a: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AU" dirty="0">
              <a:ea typeface="ＭＳ Ｐゴシック" pitchFamily="34" charset="-128"/>
            </a:endParaRPr>
          </a:p>
        </p:txBody>
      </p:sp>
      <p:sp>
        <p:nvSpPr>
          <p:cNvPr id="5" name="Title 2"/>
          <p:cNvSpPr txBox="1">
            <a:spLocks/>
          </p:cNvSpPr>
          <p:nvPr/>
        </p:nvSpPr>
        <p:spPr bwMode="auto">
          <a:xfrm>
            <a:off x="4776788" y="6129338"/>
            <a:ext cx="7415212" cy="596900"/>
          </a:xfrm>
          <a:prstGeom prst="rect">
            <a:avLst/>
          </a:prstGeom>
          <a:solidFill>
            <a:srgbClr val="FFFFFF"/>
          </a:solidFill>
          <a:ln w="9525">
            <a:noFill/>
            <a:miter lim="800000"/>
            <a:headEnd/>
            <a:tailEnd/>
          </a:ln>
        </p:spPr>
        <p:txBody>
          <a:bodyPr/>
          <a:lstStyle/>
          <a:p>
            <a:pPr eaLnBrk="0" hangingPunct="0">
              <a:defRPr/>
            </a:pPr>
            <a:r>
              <a:rPr lang="en-US" sz="4000" b="1" kern="0" dirty="0">
                <a:solidFill>
                  <a:srgbClr val="CC772E"/>
                </a:solidFill>
                <a:latin typeface="Calibri" pitchFamily="34" charset="0"/>
                <a:ea typeface="+mj-ea"/>
                <a:cs typeface="+mj-cs"/>
              </a:rPr>
              <a:t>into </a:t>
            </a:r>
            <a:r>
              <a:rPr lang="en-US" sz="4000" b="1" i="1" kern="0" dirty="0">
                <a:solidFill>
                  <a:srgbClr val="CC772E"/>
                </a:solidFill>
                <a:latin typeface="Calibri" pitchFamily="34" charset="0"/>
                <a:ea typeface="+mj-ea"/>
                <a:cs typeface="+mj-cs"/>
              </a:rPr>
              <a:t>Data infused </a:t>
            </a:r>
            <a:r>
              <a:rPr lang="en-US" sz="4000" b="1" kern="0" dirty="0">
                <a:solidFill>
                  <a:srgbClr val="CC772E"/>
                </a:solidFill>
                <a:latin typeface="Calibri" pitchFamily="34" charset="0"/>
                <a:ea typeface="+mj-ea"/>
                <a:cs typeface="+mj-cs"/>
              </a:rPr>
              <a:t>Library services</a:t>
            </a:r>
            <a:endParaRPr lang="en-AU" sz="4000" b="1" kern="0" dirty="0">
              <a:solidFill>
                <a:srgbClr val="CC772E"/>
              </a:solidFill>
              <a:latin typeface="Calibri" pitchFamily="34" charset="0"/>
              <a:ea typeface="+mj-ea"/>
              <a:cs typeface="+mj-cs"/>
            </a:endParaRPr>
          </a:p>
        </p:txBody>
      </p:sp>
      <p:sp>
        <p:nvSpPr>
          <p:cNvPr id="7" name="Striped Right Arrow 6"/>
          <p:cNvSpPr/>
          <p:nvPr/>
        </p:nvSpPr>
        <p:spPr bwMode="auto">
          <a:xfrm rot="5400000">
            <a:off x="5449094" y="5347494"/>
            <a:ext cx="730250" cy="471488"/>
          </a:xfrm>
          <a:prstGeom prst="stripedRightArrow">
            <a:avLst/>
          </a:prstGeom>
          <a:solidFill>
            <a:srgbClr val="CC772E"/>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sz="2400">
              <a:latin typeface="Arial" pitchFamily="-65" charset="0"/>
              <a:ea typeface="ヒラギノ角ゴ Pro W3" pitchFamily="-65" charset="-128"/>
            </a:endParaRPr>
          </a:p>
        </p:txBody>
      </p:sp>
    </p:spTree>
    <p:extLst>
      <p:ext uri="{BB962C8B-B14F-4D97-AF65-F5344CB8AC3E}">
        <p14:creationId xmlns:p14="http://schemas.microsoft.com/office/powerpoint/2010/main" val="223374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76" y="0"/>
            <a:ext cx="10515600" cy="1325563"/>
          </a:xfrm>
        </p:spPr>
        <p:txBody>
          <a:bodyPr>
            <a:normAutofit/>
          </a:bodyPr>
          <a:lstStyle/>
          <a:p>
            <a:r>
              <a:rPr lang="en-US" sz="3600" kern="0" dirty="0">
                <a:solidFill>
                  <a:srgbClr val="CC772E"/>
                </a:solidFill>
                <a:latin typeface="Calibri" pitchFamily="34" charset="0"/>
              </a:rPr>
              <a:t>Functional</a:t>
            </a:r>
            <a:r>
              <a:rPr lang="en-US" dirty="0">
                <a:solidFill>
                  <a:srgbClr val="CC772E"/>
                </a:solidFill>
                <a:latin typeface="Calibri" panose="020F0502020204030204" pitchFamily="34" charset="0"/>
              </a:rPr>
              <a:t> </a:t>
            </a:r>
            <a:r>
              <a:rPr lang="en-US" sz="3600" kern="0" dirty="0">
                <a:solidFill>
                  <a:srgbClr val="CC772E"/>
                </a:solidFill>
                <a:latin typeface="Calibri" pitchFamily="34" charset="0"/>
              </a:rPr>
              <a:t>objectives</a:t>
            </a:r>
            <a:r>
              <a:rPr lang="en-US" dirty="0">
                <a:solidFill>
                  <a:srgbClr val="CC772E"/>
                </a:solidFill>
                <a:latin typeface="Calibri" panose="020F0502020204030204" pitchFamily="34" charset="0"/>
              </a:rPr>
              <a:t>: </a:t>
            </a:r>
            <a:r>
              <a:rPr lang="en-US" sz="3600" kern="0">
                <a:solidFill>
                  <a:srgbClr val="CC772E"/>
                </a:solidFill>
                <a:latin typeface="Calibri" pitchFamily="34" charset="0"/>
              </a:rPr>
              <a:t>Information</a:t>
            </a:r>
            <a:r>
              <a:rPr lang="en-US">
                <a:solidFill>
                  <a:srgbClr val="CC772E"/>
                </a:solidFill>
                <a:latin typeface="Calibri" panose="020F0502020204030204" pitchFamily="34" charset="0"/>
              </a:rPr>
              <a:t> </a:t>
            </a:r>
            <a:r>
              <a:rPr lang="en-US" sz="3600" kern="0" smtClean="0">
                <a:solidFill>
                  <a:srgbClr val="CC772E"/>
                </a:solidFill>
                <a:latin typeface="Calibri" pitchFamily="34" charset="0"/>
              </a:rPr>
              <a:t>Outreach @ CSIRO</a:t>
            </a:r>
            <a:endParaRPr lang="en-AU" sz="3600" kern="0" dirty="0">
              <a:solidFill>
                <a:srgbClr val="CC772E"/>
              </a:solidFill>
              <a:latin typeface="Calibri" pitchFamily="34" charset="0"/>
            </a:endParaRPr>
          </a:p>
        </p:txBody>
      </p:sp>
      <p:sp>
        <p:nvSpPr>
          <p:cNvPr id="3" name="Content Placeholder 2"/>
          <p:cNvSpPr>
            <a:spLocks noGrp="1"/>
          </p:cNvSpPr>
          <p:nvPr>
            <p:ph idx="1"/>
          </p:nvPr>
        </p:nvSpPr>
        <p:spPr>
          <a:xfrm>
            <a:off x="982639" y="1268759"/>
            <a:ext cx="9907137" cy="4831789"/>
          </a:xfrm>
        </p:spPr>
        <p:txBody>
          <a:bodyPr>
            <a:normAutofit/>
          </a:bodyPr>
          <a:lstStyle/>
          <a:p>
            <a:r>
              <a:rPr lang="en-US" dirty="0" smtClean="0"/>
              <a:t>eResource Outreach</a:t>
            </a:r>
          </a:p>
          <a:p>
            <a:pPr marL="593725" lvl="1" indent="-342900"/>
            <a:r>
              <a:rPr lang="en-US" dirty="0" smtClean="0"/>
              <a:t>Working with research groups to identify appropriate tools, establish alerts, provide high level assistance with the use of tools, Induction for new staff, current awareness at </a:t>
            </a:r>
            <a:r>
              <a:rPr lang="en-US" dirty="0"/>
              <a:t>research group </a:t>
            </a:r>
            <a:r>
              <a:rPr lang="en-US" dirty="0" smtClean="0"/>
              <a:t>level</a:t>
            </a:r>
          </a:p>
          <a:p>
            <a:pPr marL="593725" lvl="1" indent="-342900"/>
            <a:r>
              <a:rPr lang="en-US" dirty="0" smtClean="0"/>
              <a:t>Assistance with mobile use of eResources</a:t>
            </a:r>
          </a:p>
          <a:p>
            <a:r>
              <a:rPr lang="en-US" dirty="0" smtClean="0"/>
              <a:t>Publication support</a:t>
            </a:r>
          </a:p>
          <a:p>
            <a:pPr marL="593725" lvl="1" indent="-342900"/>
            <a:r>
              <a:rPr lang="en-US" dirty="0" smtClean="0"/>
              <a:t>Citation analyses &amp; science review support</a:t>
            </a:r>
          </a:p>
          <a:p>
            <a:pPr marL="593725" lvl="1" indent="-342900"/>
            <a:r>
              <a:rPr lang="en-US" dirty="0" smtClean="0"/>
              <a:t>Reference </a:t>
            </a:r>
            <a:r>
              <a:rPr lang="en-US" dirty="0"/>
              <a:t>management advice &amp; training, </a:t>
            </a:r>
            <a:r>
              <a:rPr lang="en-US" dirty="0" smtClean="0"/>
              <a:t>Journal </a:t>
            </a:r>
            <a:r>
              <a:rPr lang="en-US" dirty="0"/>
              <a:t>impact </a:t>
            </a:r>
            <a:r>
              <a:rPr lang="en-US" dirty="0" smtClean="0"/>
              <a:t>advice</a:t>
            </a:r>
          </a:p>
          <a:p>
            <a:r>
              <a:rPr lang="en-US" dirty="0" smtClean="0"/>
              <a:t>Research Data Management</a:t>
            </a:r>
          </a:p>
          <a:p>
            <a:pPr lvl="1" indent="-328613"/>
            <a:r>
              <a:rPr lang="en-US" dirty="0" smtClean="0"/>
              <a:t>Data </a:t>
            </a:r>
            <a:r>
              <a:rPr lang="en-US" dirty="0"/>
              <a:t>management </a:t>
            </a:r>
            <a:r>
              <a:rPr lang="en-US" dirty="0" smtClean="0"/>
              <a:t>planning, metadata management, data </a:t>
            </a:r>
            <a:r>
              <a:rPr lang="en-US" dirty="0"/>
              <a:t>description, publication and citation</a:t>
            </a:r>
            <a:endParaRPr lang="en-AU" dirty="0"/>
          </a:p>
          <a:p>
            <a:endParaRPr lang="en-US" dirty="0"/>
          </a:p>
          <a:p>
            <a:pPr marL="593725" lvl="1" indent="-342900"/>
            <a:endParaRPr lang="en-US" dirty="0" smtClean="0"/>
          </a:p>
          <a:p>
            <a:endParaRPr lang="en-AU" dirty="0"/>
          </a:p>
        </p:txBody>
      </p:sp>
    </p:spTree>
    <p:extLst>
      <p:ext uri="{BB962C8B-B14F-4D97-AF65-F5344CB8AC3E}">
        <p14:creationId xmlns:p14="http://schemas.microsoft.com/office/powerpoint/2010/main" val="3582275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ACD0955-5D92-402B-9F86-8E925AF68E75}"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pic>
        <p:nvPicPr>
          <p:cNvPr id="41988" name="Picture 2" descr="Screen Shot 2014-04-16 at 4.02.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85813"/>
            <a:ext cx="914400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0" y="6409046"/>
            <a:ext cx="811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University of Newcastle</a:t>
            </a:r>
          </a:p>
          <a:p>
            <a:pPr eaLnBrk="1" hangingPunct="1"/>
            <a:r>
              <a:rPr lang="en-US" altLang="en-US" sz="1000" dirty="0"/>
              <a:t>http://libguides.newcastle.edu.au/content.php?pid=220059&amp;sid=1827507</a:t>
            </a:r>
          </a:p>
        </p:txBody>
      </p:sp>
      <p:sp>
        <p:nvSpPr>
          <p:cNvPr id="41990" name="Title 1"/>
          <p:cNvSpPr>
            <a:spLocks noGrp="1"/>
          </p:cNvSpPr>
          <p:nvPr>
            <p:ph type="title"/>
          </p:nvPr>
        </p:nvSpPr>
        <p:spPr>
          <a:xfrm>
            <a:off x="36394" y="50492"/>
            <a:ext cx="7712075" cy="914400"/>
          </a:xfrm>
        </p:spPr>
        <p:txBody>
          <a:bodyPr/>
          <a:lstStyle/>
          <a:p>
            <a:r>
              <a:rPr lang="en-US" altLang="en-US" sz="3600" kern="0" dirty="0">
                <a:solidFill>
                  <a:srgbClr val="CC772E"/>
                </a:solidFill>
                <a:latin typeface="Calibri" pitchFamily="34" charset="0"/>
              </a:rPr>
              <a:t>Training</a:t>
            </a:r>
            <a:r>
              <a:rPr lang="en-US" altLang="en-US"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and</a:t>
            </a:r>
            <a:r>
              <a:rPr lang="en-US" altLang="en-US"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Guides</a:t>
            </a:r>
            <a:r>
              <a:rPr lang="en-US" altLang="en-US"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users</a:t>
            </a:r>
          </a:p>
        </p:txBody>
      </p:sp>
    </p:spTree>
    <p:extLst>
      <p:ext uri="{BB962C8B-B14F-4D97-AF65-F5344CB8AC3E}">
        <p14:creationId xmlns:p14="http://schemas.microsoft.com/office/powerpoint/2010/main" val="3192363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7C789CA-460D-448F-ABEA-6B54DED62DA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pic>
        <p:nvPicPr>
          <p:cNvPr id="43012" name="Picture 1" descr="Screen Shot 2014-04-16 at 4.03.4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939800"/>
            <a:ext cx="8478838"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144061" y="6329054"/>
            <a:ext cx="811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University of Western Australia</a:t>
            </a:r>
          </a:p>
          <a:p>
            <a:pPr eaLnBrk="1" hangingPunct="1"/>
            <a:r>
              <a:rPr lang="en-US" altLang="en-US" sz="1000" dirty="0"/>
              <a:t>http://guides.is.uwa.edu.au/content.php?pid=319161&amp;sid=2612215</a:t>
            </a:r>
          </a:p>
        </p:txBody>
      </p:sp>
      <p:sp>
        <p:nvSpPr>
          <p:cNvPr id="43014" name="Title 1"/>
          <p:cNvSpPr>
            <a:spLocks noGrp="1"/>
          </p:cNvSpPr>
          <p:nvPr>
            <p:ph type="title"/>
          </p:nvPr>
        </p:nvSpPr>
        <p:spPr>
          <a:xfrm>
            <a:off x="144061" y="25400"/>
            <a:ext cx="7712075" cy="914400"/>
          </a:xfrm>
        </p:spPr>
        <p:txBody>
          <a:bodyPr>
            <a:normAutofit/>
          </a:bodyPr>
          <a:lstStyle/>
          <a:p>
            <a:r>
              <a:rPr lang="en-US" altLang="en-US" sz="3600" kern="0" dirty="0">
                <a:solidFill>
                  <a:srgbClr val="CC772E"/>
                </a:solidFill>
                <a:latin typeface="Calibri" pitchFamily="34" charset="0"/>
              </a:rPr>
              <a:t>Training</a:t>
            </a:r>
            <a:r>
              <a:rPr lang="en-US" altLang="en-US" sz="4000"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and</a:t>
            </a:r>
            <a:r>
              <a:rPr lang="en-US" altLang="en-US" sz="4000"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Guides</a:t>
            </a:r>
            <a:r>
              <a:rPr lang="en-US" altLang="en-US" sz="4000" dirty="0" smtClean="0">
                <a:solidFill>
                  <a:srgbClr val="CC772E"/>
                </a:solidFill>
                <a:latin typeface="Calibri" panose="020F0502020204030204" pitchFamily="34" charset="0"/>
              </a:rPr>
              <a:t>: </a:t>
            </a:r>
            <a:r>
              <a:rPr lang="en-US" altLang="en-US" sz="3600" kern="0" dirty="0">
                <a:solidFill>
                  <a:srgbClr val="CC772E"/>
                </a:solidFill>
                <a:latin typeface="Calibri" pitchFamily="34" charset="0"/>
              </a:rPr>
              <a:t>producers</a:t>
            </a:r>
          </a:p>
        </p:txBody>
      </p:sp>
    </p:spTree>
    <p:extLst>
      <p:ext uri="{BB962C8B-B14F-4D97-AF65-F5344CB8AC3E}">
        <p14:creationId xmlns:p14="http://schemas.microsoft.com/office/powerpoint/2010/main" val="2274220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727200" y="115888"/>
            <a:ext cx="6699250" cy="914400"/>
          </a:xfrm>
        </p:spPr>
        <p:txBody>
          <a:bodyPr/>
          <a:lstStyle/>
          <a:p>
            <a:r>
              <a:rPr lang="en-US" altLang="en-US" smtClean="0">
                <a:solidFill>
                  <a:schemeClr val="bg1"/>
                </a:solidFill>
                <a:latin typeface="Calibri" panose="020F0502020204030204" pitchFamily="34" charset="0"/>
              </a:rPr>
              <a:t>RDM at Aust. Uni. Libraries</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7BA3938-7425-437B-8FEC-16748467858E}"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pic>
        <p:nvPicPr>
          <p:cNvPr id="44037" name="Picture 1" descr="Screen Shot 2014-04-16 at 4.39.4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076324"/>
            <a:ext cx="54927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Screen Shot 2014-04-16 at 4.42.1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1076324"/>
            <a:ext cx="43370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3"/>
          <p:cNvSpPr txBox="1">
            <a:spLocks noChangeArrowheads="1"/>
          </p:cNvSpPr>
          <p:nvPr/>
        </p:nvSpPr>
        <p:spPr bwMode="auto">
          <a:xfrm>
            <a:off x="122167" y="5919788"/>
            <a:ext cx="40703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University of Queensland</a:t>
            </a:r>
          </a:p>
          <a:p>
            <a:pPr eaLnBrk="1" hangingPunct="1"/>
            <a:r>
              <a:rPr lang="en-US" altLang="en-US" sz="1000" dirty="0"/>
              <a:t>https://dmponline.app.uq.edu.au/</a:t>
            </a:r>
          </a:p>
        </p:txBody>
      </p:sp>
      <p:sp>
        <p:nvSpPr>
          <p:cNvPr id="44040" name="TextBox 3"/>
          <p:cNvSpPr txBox="1">
            <a:spLocks noChangeArrowheads="1"/>
          </p:cNvSpPr>
          <p:nvPr/>
        </p:nvSpPr>
        <p:spPr bwMode="auto">
          <a:xfrm>
            <a:off x="122167" y="6321425"/>
            <a:ext cx="4525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t>Deakin University</a:t>
            </a:r>
          </a:p>
          <a:p>
            <a:pPr eaLnBrk="1" hangingPunct="1"/>
            <a:r>
              <a:rPr lang="en-US" altLang="en-US" sz="1000"/>
              <a:t>http://www.deakin.edu.au/research/eresearch/manage-data/footprints-guide</a:t>
            </a:r>
          </a:p>
        </p:txBody>
      </p:sp>
      <p:sp>
        <p:nvSpPr>
          <p:cNvPr id="9" name="Title 1"/>
          <p:cNvSpPr txBox="1">
            <a:spLocks/>
          </p:cNvSpPr>
          <p:nvPr/>
        </p:nvSpPr>
        <p:spPr bwMode="auto">
          <a:xfrm>
            <a:off x="122167" y="-60327"/>
            <a:ext cx="6699250" cy="914400"/>
          </a:xfrm>
          <a:prstGeom prst="rect">
            <a:avLst/>
          </a:prstGeom>
          <a:noFill/>
          <a:ln w="9525">
            <a:noFill/>
            <a:miter lim="800000"/>
            <a:headEnd/>
            <a:tailEnd/>
          </a:ln>
        </p:spPr>
        <p:txBody>
          <a:bodyPr anchor="ctr"/>
          <a:lstStyle/>
          <a:p>
            <a:pPr eaLnBrk="0" hangingPunct="0">
              <a:defRPr/>
            </a:pPr>
            <a:r>
              <a:rPr lang="en-US" sz="3600" kern="0" dirty="0">
                <a:solidFill>
                  <a:srgbClr val="CC772E"/>
                </a:solidFill>
                <a:latin typeface="Calibri" pitchFamily="34" charset="0"/>
                <a:ea typeface="+mj-ea"/>
                <a:cs typeface="+mj-cs"/>
              </a:rPr>
              <a:t>Resource management</a:t>
            </a:r>
          </a:p>
        </p:txBody>
      </p:sp>
    </p:spTree>
    <p:extLst>
      <p:ext uri="{BB962C8B-B14F-4D97-AF65-F5344CB8AC3E}">
        <p14:creationId xmlns:p14="http://schemas.microsoft.com/office/powerpoint/2010/main" val="3603645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7CD44DC-AA11-4F2E-9218-D0918C4CB72C}"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pic>
        <p:nvPicPr>
          <p:cNvPr id="48131" name="Picture 2" descr="Screen Shot 2014-04-17 at 12.14.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364" y="907258"/>
            <a:ext cx="756443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3"/>
          <p:cNvSpPr txBox="1">
            <a:spLocks noChangeArrowheads="1"/>
          </p:cNvSpPr>
          <p:nvPr/>
        </p:nvSpPr>
        <p:spPr bwMode="auto">
          <a:xfrm>
            <a:off x="0" y="6261913"/>
            <a:ext cx="4537075"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Macquarie University</a:t>
            </a:r>
          </a:p>
          <a:p>
            <a:pPr eaLnBrk="1" hangingPunct="1"/>
            <a:r>
              <a:rPr lang="en-US" altLang="en-US" sz="1000" dirty="0"/>
              <a:t>http://www.research.mq.edu.au/for/researchers/managing_research_data_at_macquarie/macquarie_researcher_toolkit/data_management_contacts</a:t>
            </a:r>
          </a:p>
        </p:txBody>
      </p:sp>
      <p:sp>
        <p:nvSpPr>
          <p:cNvPr id="9" name="Title 1"/>
          <p:cNvSpPr txBox="1">
            <a:spLocks/>
          </p:cNvSpPr>
          <p:nvPr/>
        </p:nvSpPr>
        <p:spPr bwMode="auto">
          <a:xfrm>
            <a:off x="1727200" y="115888"/>
            <a:ext cx="6699250" cy="914400"/>
          </a:xfrm>
          <a:prstGeom prst="rect">
            <a:avLst/>
          </a:prstGeom>
          <a:noFill/>
          <a:ln w="9525">
            <a:noFill/>
            <a:miter lim="800000"/>
            <a:headEnd/>
            <a:tailEnd/>
          </a:ln>
        </p:spPr>
        <p:txBody>
          <a:bodyPr anchor="ctr"/>
          <a:lstStyle/>
          <a:p>
            <a:pPr eaLnBrk="0" hangingPunct="0">
              <a:defRPr/>
            </a:pPr>
            <a:r>
              <a:rPr lang="en-US" sz="3600" kern="0" dirty="0">
                <a:solidFill>
                  <a:srgbClr val="CC772E"/>
                </a:solidFill>
                <a:latin typeface="Calibri" pitchFamily="34" charset="0"/>
                <a:ea typeface="+mj-ea"/>
                <a:cs typeface="+mj-cs"/>
              </a:rPr>
              <a:t>Individual advice</a:t>
            </a:r>
          </a:p>
        </p:txBody>
      </p:sp>
    </p:spTree>
    <p:extLst>
      <p:ext uri="{BB962C8B-B14F-4D97-AF65-F5344CB8AC3E}">
        <p14:creationId xmlns:p14="http://schemas.microsoft.com/office/powerpoint/2010/main" val="648378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22428" y="224454"/>
            <a:ext cx="6699250" cy="914400"/>
          </a:xfrm>
        </p:spPr>
        <p:txBody>
          <a:bodyPr/>
          <a:lstStyle/>
          <a:p>
            <a:r>
              <a:rPr lang="en-US" altLang="en-US" dirty="0" smtClean="0">
                <a:solidFill>
                  <a:srgbClr val="CC772E"/>
                </a:solidFill>
                <a:latin typeface="Calibri" panose="020F0502020204030204" pitchFamily="34" charset="0"/>
              </a:rPr>
              <a:t>Reference interviews*</a:t>
            </a:r>
          </a:p>
        </p:txBody>
      </p:sp>
      <p:sp>
        <p:nvSpPr>
          <p:cNvPr id="49155" name="Content Placeholder 2"/>
          <p:cNvSpPr>
            <a:spLocks noGrp="1"/>
          </p:cNvSpPr>
          <p:nvPr>
            <p:ph idx="1"/>
          </p:nvPr>
        </p:nvSpPr>
        <p:spPr>
          <a:xfrm>
            <a:off x="2271713" y="1860550"/>
            <a:ext cx="7416800" cy="3949700"/>
          </a:xfrm>
        </p:spPr>
        <p:txBody>
          <a:bodyPr/>
          <a:lstStyle/>
          <a:p>
            <a:pPr>
              <a:buFont typeface="Wingdings" panose="05000000000000000000" pitchFamily="2" charset="2"/>
              <a:buNone/>
            </a:pPr>
            <a:r>
              <a:rPr lang="en-US" altLang="en-US">
                <a:latin typeface="Calibri" panose="020F0502020204030204" pitchFamily="34" charset="0"/>
              </a:rPr>
              <a:t>Student approaches library staff to access </a:t>
            </a:r>
          </a:p>
          <a:p>
            <a:pPr>
              <a:buFont typeface="Wingdings" panose="05000000000000000000" pitchFamily="2" charset="2"/>
              <a:buNone/>
            </a:pPr>
            <a:endParaRPr lang="en-US" altLang="en-US" i="1">
              <a:latin typeface="Calibri" panose="020F0502020204030204" pitchFamily="34" charset="0"/>
            </a:endParaRPr>
          </a:p>
          <a:p>
            <a:pPr>
              <a:buFont typeface="Wingdings" panose="05000000000000000000" pitchFamily="2" charset="2"/>
              <a:buNone/>
            </a:pPr>
            <a:r>
              <a:rPr lang="en-AU" altLang="en-US" i="1">
                <a:latin typeface="Calibri" panose="020F0502020204030204" pitchFamily="34" charset="0"/>
              </a:rPr>
              <a:t>Child and Adolescent Component (1998) of the National Survey of Mental Health and Wellbeing </a:t>
            </a:r>
          </a:p>
          <a:p>
            <a:pPr>
              <a:buFont typeface="Wingdings" panose="05000000000000000000" pitchFamily="2" charset="2"/>
              <a:buNone/>
            </a:pPr>
            <a:endParaRPr lang="en-AU" altLang="en-US" i="1">
              <a:latin typeface="Calibri" panose="020F0502020204030204" pitchFamily="34" charset="0"/>
            </a:endParaRPr>
          </a:p>
          <a:p>
            <a:pPr>
              <a:buFont typeface="Wingdings" panose="05000000000000000000" pitchFamily="2" charset="2"/>
              <a:buNone/>
            </a:pPr>
            <a:r>
              <a:rPr lang="en-AU" altLang="en-US">
                <a:latin typeface="Calibri" panose="020F0502020204030204" pitchFamily="34" charset="0"/>
              </a:rPr>
              <a:t>after reading a study that uses the data</a:t>
            </a:r>
            <a:endParaRPr lang="en-AU" altLang="en-US" i="1">
              <a:latin typeface="Calibri" panose="020F0502020204030204" pitchFamily="34" charset="0"/>
            </a:endParaRPr>
          </a:p>
        </p:txBody>
      </p:sp>
      <p:sp>
        <p:nvSpPr>
          <p:cNvPr id="49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E848FDC-F4AF-4E68-9F9C-738575585EB9}"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49157" name="TextBox 4"/>
          <p:cNvSpPr txBox="1">
            <a:spLocks noChangeArrowheads="1"/>
          </p:cNvSpPr>
          <p:nvPr/>
        </p:nvSpPr>
        <p:spPr bwMode="auto">
          <a:xfrm>
            <a:off x="8201819" y="6380471"/>
            <a:ext cx="2973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AU" altLang="en-US"/>
              <a:t>* Based on a true story</a:t>
            </a:r>
          </a:p>
        </p:txBody>
      </p:sp>
    </p:spTree>
    <p:extLst>
      <p:ext uri="{BB962C8B-B14F-4D97-AF65-F5344CB8AC3E}">
        <p14:creationId xmlns:p14="http://schemas.microsoft.com/office/powerpoint/2010/main" val="3154902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E1CEC2B-BF27-4F09-96DB-3DBEBBBC8940}"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5" name="Title 1"/>
          <p:cNvSpPr txBox="1">
            <a:spLocks/>
          </p:cNvSpPr>
          <p:nvPr/>
        </p:nvSpPr>
        <p:spPr bwMode="auto">
          <a:xfrm>
            <a:off x="294185" y="129536"/>
            <a:ext cx="6699250" cy="914400"/>
          </a:xfrm>
          <a:prstGeom prst="rect">
            <a:avLst/>
          </a:prstGeom>
          <a:noFill/>
          <a:ln w="9525">
            <a:noFill/>
            <a:miter lim="800000"/>
            <a:headEnd/>
            <a:tailEnd/>
          </a:ln>
        </p:spPr>
        <p:txBody>
          <a:bodyPr anchor="ctr"/>
          <a:lstStyle/>
          <a:p>
            <a:pPr eaLnBrk="0" hangingPunct="0">
              <a:defRPr/>
            </a:pPr>
            <a:r>
              <a:rPr lang="en-US" sz="3600" kern="0" dirty="0">
                <a:solidFill>
                  <a:srgbClr val="CC772E"/>
                </a:solidFill>
                <a:latin typeface="Calibri" pitchFamily="34" charset="0"/>
                <a:ea typeface="+mj-ea"/>
                <a:cs typeface="+mj-cs"/>
              </a:rPr>
              <a:t>Access, IP, Licensing, Copyright</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929" y="1043936"/>
            <a:ext cx="8112836" cy="521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01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2E7744B-3016-4119-835C-A2B348C40EC7}"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pic>
        <p:nvPicPr>
          <p:cNvPr id="27651" name="Picture 2" descr="https://encrypted-tbn1.gstatic.com/images?q=tbn:ANd9GcQJpj0VkLWKZut5TxUaOK-3K05ii4ZX-GYA36KtAftvMkKcKX8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9" y="1303338"/>
            <a:ext cx="19812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s://encrypted-tbn2.gstatic.com/images?q=tbn:ANd9GcQz4Gl-oAbzaWgJzFVazzZ2BMZSae7UZkMYSgutmsscq6RQEC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1" y="38735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https://encrypted-tbn2.gstatic.com/images?q=tbn:ANd9GcTyOsnEUcj6RnUWWqS9kD2973sNC0pL6PZMS695anE1ekJ03aEq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376530"/>
            <a:ext cx="3067050" cy="184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8" descr="data:image/jpeg;base64,/9j/4AAQSkZJRgABAQAAAQABAAD/2wCEAAkGBxQREBUSEhQVFBUWFxUVFxgUFRQSFRUXFRUXFxgWGBoYHCggGh0lHRUUITEiJSkrLi4uFx8zODMsNygtLisBCgoKDg0OGxAQGjUlICQ0NDU0LDc1MDcuLywsLDQsLDQvKy4vLCwsNCwsNCwsLCw3LzQsLCwsNCwsLzQsLC8sLP/AABEIAKQBMwMBIgACEQEDEQH/xAAcAAEAAgIDAQAAAAAAAAAAAAAABggFBwIDBAH/xABOEAABAwICBAkHCAcGBQUAAAABAAIDBBEFEgYTITEHQVFSYXGBkaEiMpKxssHRFCNCU2JyosIzRGNzgpPSCBUWJIPhQ1SU4vAlNGSj0//EABgBAQADAQAAAAAAAAAAAAAAAAABAwQC/8QAJBEBAAIBBAIBBQEAAAAAAAAAAAECEQMTITESQWEiUZGx8AT/2gAMAwEAAhEDEQA/AN4oiICIiAiIgL4Svqg3CxiroqeGFhtr5MryONjW5i3tOUHougxWmXDHBRyaqCI1DxvOYRs77EnuUeouH03+eotnLHNc9zmj1rUmkd/lct+d4ZRbwsscgshh3Dbhsn6TXwH7ceYd8Zd6lKcN06w6osIqyAk7g54jd6L7FVGXwhBdmKQOF2kOHKCCO8LmqY4TiEkD7xyPjvvMb3MPQfJIUzoOEDEoT5NXI4ckgZKO9wJ8UFm0WhaDhmrWfpYqeUdDXxO78zh4KSUPDbAbCalmZymN0cgHeWlBtZFDKHhSwyX9Y1Z5JY5I/wAVsvipLQYzTzi8M8Ul+ZI13qKD3IiICIiAiIgIiICIiAiIgIiICIiAiIgIiICIiAiIgIiICIiAtd8NEX+XppOZUtHY5rvgFsRQjhiivhb3cyWF/wCMN/MgrlpbHarf0hjvwge5YhSHTZnz7Hc6MeDj8VHkEs4N9F4sTqZIJZJIy2IyNMeU3Ie1pBzD7Y5FL63gQeL6mrYeQSROb4tcfUo/wK1OTFmD6yKVngH/AJFYZBXmu4I8Sj8xkU37uVrT3SZV4n6KV8TfnaScW42sMgty3ZdWTXKN+UghBVeVpYbPBaeRwLT3FcVbqWBkrfLY14POaHetYGv0Hw2QkvpKdpIJuxgids3m7LFBWNfCwE3sLhbzruDPCXva1kksLpBdgZLmDtl9msDuLpWKrOBUH9BW8uyWHNu4rtcPUuYvWepTNZj01tQaR1cH6KqnZ0CV5b6JJHgpFRcKuJxAAyxy/vogfGMtXqrOCOuaSI3QTW3hshY7ueAPFYGs0ExGK+ejmsONmSXu1bnLpCcUHDdIP09Ix3TFIW/hcD61IqDhloHj51s8J+1HrB/9ZcfBaJqKWSP9JHJH+8Y+P2gF0goLQYdp1h89tXVw3PE92qd3SWKz0MzXi7XBw5WkEd4VQbLspZnRG8TnRnljc6M97SEFvkVYaDT3EYbZauUgcUhEw/GCfFSXCuGatY4a+OCZnHla6F9ug5i38KDfKLFaM6QQ19O2eB12nY4HY5jhvY4cRFx13BGwrKoCIiAiIgIiICIiAiIgIiICIiAiIgIiICjXCTDnwmrHJEX+gQ/8qkqxuktPraKpj58EzfSjcPegq5pmLtp38rXDwafioypTpIM1FA7kdb8Lh7lFkEj4OajV4tRu/ahvpgs/MrPKpGEVOqqIZeZLG/0Xg+5W4KD4iIg7onuLXMa7K4g5XWzZXdXGo/jeMuMJfYNqKd15GcmyznN5zS0+i7lCzQWL0wwY1MOvi2TMFjbe9o4uki5I6yONU61JtXhbpTEW5azrcXPzZZsMD80fRG45ms6mnYOgrZej+PsncQDbMGSN6Mw8odjh+JaYnG/isctuS52dztnU4LK6O4mYpY3X2fAh1vArFNcYmGucTw2ZW15ZiIZxubG4ei+/sBZ2sxgxuYSAWuaC7lbt3jl49ihmMy3xGkcPpNc30c/9S79JK0mQRNO0xtj7ZHFo8HBTuWpE4ntx4RaYyndPMyeMOFnNIvZw9YKxlfofQTm8tHTuPLqmB3pAXXHBGlr7N821iOgbAs22QEkA7RvW3S1POuZZb08ZxCD1vBNhshu2OSI/s5XgdzrjwWAruBGI/oauRv72Nkg/CWrbKK1w0PW8DFawfNywS9ZfEfEOHioTpBgM9DKIalmR5aHizmvBaSQCC3paenYrXLT39oCh/wDaVHTJCe0B7fZf3oMDwJYyYcR+Tk+RUMcLX2ayNpe09eUPHaFYBVQ0Zr/k9bTz/VzRk/dLg134S5WvQEREBERAREQEREBERAREQEREBERAREQFxlZmaRygjvXJEFVcbhtQvb9XLbukt71DlsbSmmy/3jHzZpyOrOXDwC1wgO3K3GFVGsp4pOfHG70mAqo6s/wc1Gswmjdv+Za09bCWflQSNERAXdTS5XdB3rpRBrvhO0a1EvyqJvzUhtIBua48fQD4HqChTBa/QQ/rt53eLn+IKwD6dlRC+CUZmuFiOj4haTx3B30VQ6F+3LtY7nxnYD122HpssmrTHLVpXzwzzanWSUL77nAE9JaGnxB717YPncSceKPyu1rQ1vib9ii+DSEatn1czAPulwt4XPapRo2/yppefJlHU2/vcO5ZbLo4T2geGMc89Q6SvRhsW953lYCmqDPMIWeazziOXjKzNdi7Ijq2Wc8DaLgNjHOkduYPE8QWjSxOLT1H7Z7xPUdyyiLx4c5xGY3JO8uBZf7rTtA69q9i11nMZUTGJFBuGah1uEyOtthfHKOgB2Rx9F7lOVj9IKAVFJPAdusikZ2uaQPFdIVNcLhWs0QxH5TQU0/G+GNx6HZQHDvBVXqWAPYPJcXHaSPoHmuFt3Ts39C3twHYhrcM1ZO2GWRn8LrSN9sjsQbCREQEREBERAREQEREBERAREQEREBERAREQaB03p//AFHEY+dZ3pwg/mWoQt5cI0OXGH/tII3douz1NWkJWWcRyEjuNkHFWG4FajPhEbfq5Jmfiz/nVenW4u3rW7uACe9JUx82YO9OMD8iDaS6XVFvou7Wmy7ljsRo5pLhk4iH2Y7u9Iu2dllzbOOExj25SYiAbcfINpXnfpBG3Y7Z4etRut4P3vu75Y5vKTH6znWIqdEXxC5xhrB9trXDuc8hVfXC3FGwafSGG4IfY9I+C+aW4ZFiFOHROY6WO7o7EXPOYeu3eAtZMwuQ+ZXtqP3OHySfiiIHiu2hq5mSaoPzO49gZlPK4GV+TtslrcYsVrieHmpYyyUXBG1twdljGePpsbdhWRlxL5PC1o88jYPtPOYnszDwXXWyAyAPIEjibc2QjeGu3ZjfdxrDV9FLK8uJA4haxIHIASO9YprzizXExMZhNtHK+R7Pk1Fd0rttRUWu2O/0GEi2a293FxAqdYNo+yBov5br5rm5GY73bdrnfaO3qGxahpMQqYYxEx8rWN3NiMUQ6ScouT0klemDSWZnnNqT063N6gT4LRXUpHyotS0t2otU4dp41p8pryftyOb62KcaOaQ/K3OGQNsARZ4ffb0AWVsf6KzaK47V20bRGWeREV6lVnSvDjDiFXCNgbK87SGjK5we3f0Pap7wB1pZUVVM4+cxkgHSxxa7wezuWL4Z6fUYqZMoLZoGO28bmlzHeDY+9YrgxxHVYxTEXDX3hdcjaHRkD8bY0Fk0REBERAREQEREBERAREQEREBERAREQEREGo+FuPLiNM/nwyN9B1/zLReLx5aiUfbd4m/vVgeGiGz6GTkfLH6YYfylaH0oZarl6S097G/7oMWtsf2fqm09XFffHG8D7ri0+2FqdbA4Dp8uK5efBK3uLH/lQWBXXMHnY0tb0kFx7BsXYvJiMMj25Y3tYDsc4glwH2f/AAKJ6TDD4lDTgnXyyzOG9oeRlHSGWDB1kKPVWO00G2OGFh4iGiaQjlzOFgerOFJDglJAwvmOYM2kvcSBxXDG7O4XWqMWllq6l8kVNKGE2Y3VuFmDY2993L2lUXmYhdSImeXoxrSeeoJAPkcj3uIP+myzfUOhefDK8R+fGJTxBzjGwdTGADusuUOjdY//AIQb997R6rrIU2hVQf0kkTB9nNIfEAKjysuxRkavSM1cAikhpwwEEBrHBzXDc4OzXB6V5Y3PG5xtsNnBsjdnQ8Feum0OjYbvqZLcdsjB4grjjGjGra18FWCXSNYBLlIcXGwaHtF2k9SjNp7k+iOoef5cwvEZjia87btdK24GwgNDwOMbV6cjfohzep+/p8oFYiv0ErXPDs8TnDaCHFhHRbLbuUowHABI9oq43w5Y2tzQPbaR4FjI4h12k80NtsuuppE+0RfHpj3OG4uf/EyOQe4rPaKyGKXOyWm2ixbmdE8i+6z7Duuu+o0PZb5mq7Jmj1tt6liavRapaPMZIOWJ4d4ODSudua+vw684t7bbjNwD0cW5clqyhnngbs1jLbOMAdh2Kc6MYz8pjs4/OM2OG644nW/82haNLXi8+MxiWfU0ZrGYnLX/APaBofmKaoAvle+InkD25h4x+K1HR1Or1U7N8crX9N2Oa8eyVYXhcoNdhFRbfHkmH+m9pd+HMq4h+wt4jY911oUreU8oexrxucA4dRFwuxRfgxr9fhNK69y2MRE9MPzZ9lShAREQEREBERAREQEREBERAREQEREBERBr3hqi/wAlDJzKmM9ha8fBaE01jtUg85jfAkfBWL4XYM+EzHmuif3SNv4EqvmnDfKhdyscO4g/mQRlSnguqNXjFIeV7mH+Njm+shRZZDRyp1VZTybsk0TuwPF/C6C1GI1D42Zo4jMbjyGuYx1uUF5A5Nl1Da19ZI4vfSW+/NFYDk2OU4mhBuDfsJHqWOmwGJxveQHlEjjbsdceC4vTyWUvFfSFa2s+jBAOuX4NXRLNiX0Yqf8AmH4Kbf4cb9dP6Uf9CHR1v10/pR/0LPs2+Fu/X7Ndy/3wdwgHVIPe1dTMPxN36TIeqpDPZjU2kpYxIItbWZ3AkNyRgkDeRdnQV3Q4ZEXiM1FU15BIbJq2lwG/KTHZ3YV1t2+0I3v7hEKfCpxvpaaQ/tZ5ZfAm3gurF9Gqqrc1zWQwmMDKyJ+WM24w3ZZ3Sp87RkH9YqB2w/8A5Lo/wq4G7ayoBHK2B35Ap8b/AAidXPeUWnp8UYIy4x7S1jrSNzG+wEAix6dvYs7DhVWdpqGDdsMYcenc5erEeDv5Wxuuq5JA05mHKIy138Jse64XCq4PpbAnEHsYxpvmjY++0kuc557OLYFG1JvODqOtbukp39esj9QcuOsrG+dTtf8Au5WH27L04doQXMD46+RzTuIijaDY24gORZWHRWVv6489cTT+ZRs2TvR7him1gI+dpHg8urzeLL+td+HYjSRyhxBhduzEuba/KHbx2LMNwGUfrAPXEPc5H4TONz4ndYez1EqNu8TnCdyksnWwtqad7AQ5ksbmgjaCHtIBHKNqqswlrCxxDcrXMe3cc4J3ctzYHqKsvTU1XGb2hPKNZJa3UWLQGm+FiHFKuNzgxoldICQSLS2eALffI7FprMz3GGeYj02ZwBV+akngJ2xyh4HI2Vv9THraS0PwJVWoxSSAm+tiIB4iYyHt/C55W+F0gREQEREBERAREQEREBERAREQEREBERBH+ECHPhdYP2EjvQbm/Kq3aWi9NA7pt3t/7VaXGINZTTM58UjfSYR71V3G25sOYeNr2+tzfegiS+FfV8IQW9pJtZGx/Oa13pNB967Vg9BanW4ZSPO0mCMHraMp8Qs4gIiII/pCQyqo5TsGd8ZP3wAPWU0neJNTFEQ6bWtczKQS0N2uceQJpsz/ACzX/Vyxu8be8LIV+EwzssWNFxdrmgNc08TgR2IPdLIGgucQGgEknYABxldMVcxxABILvNzNczN93MBfsUVNc+ShjMhvkqY45DzmseNp5fo36lJsZptbBI3cbFzTxte3ymuHSCAgyEVc2Lz3ABxAHS47gBvJPIFkIKlr75TcjeNocL7rg7QoNR1plmopH/Thm6tYLBx67A96z+LT5NTUDzmSNjf9qOQ2IPbYjpCD0YE8RsljJAEc0g2mwAec49tZF9UwNzFwy3tcG+08QtvPQsBiEhjnqG5C5kjYpH2sS1ljG9wHGbNG7rWRrKQPgZ8nLG5C2SLmGw2A24iCQg99PUNkbmY4OFyNnKN4PIV2rGYTW5nPY+MwzbHvaTcO2BudpGwjYB2LJoC0Vw3UeqxOOYkhs0AaS3eHRvcCR2OjW9Vq7h8oM1JBOP8Ahylp+7K0/mazvQaz0WxRsOK0kwLiBJGxxIsfLvESbcVn+Cs8qehxG0bxtHWNytngNeKmlgnG6WKOT02B3vQe9ERAREQEREBERAREQEREBERAREQEREHwi+xVexeC1JUx/VyPHoSf7K0SrppPTWqMSi/aTEfxhzh6wg1ei+BfUFjeB2oz4PAOY6VndI4jwcFNFVTC9J6ymj1VPUyxMuXZWOsMxtc+AXodpriJ/Xan+a4epBaNLKq7tLa8762q/nyfFdZ0mrf+cqv+om/qQWax+gkqITEwsAdbMXZiRZwIsB1L5T0tS2IRmSK4aG5wx5dYC17E2zW4/BVjOkVZ/wA3U/z5f6lxOPVR31NR/Ol/qQWjp8GjZT/J7FzCCHX3uJ2lxPLfb0bFxdSz6sxZmnYW6w5s4aRa5baxdbjuBfbbiVWzjFQd9RMf9WT4rrdiMx3zSn/Uf8UFqn4SzVRxtu3VZTG4bXNc3cem+2447lcjA97ma0sDGuD3Bl7vLfNvfzQDttt3DaqnuqpDvkef43fFdbnE7yT1klBceSmJqGziRgAYWFpF8zSQ47c2+42bONeWGjEbZGa+MMeSWtAA1RO27CXbNu23LyKptFlcMpAJG64B2L06hvNb3BBa6GoZrGySzwFzWOYMrg2+YtJJu4280bOteo4vTjfPD/MZ8VUfUN5re4LkIm8g7ggtmcdpR+swfzY/iopwm11LU4VURNqIHPDWyMAljLi6J7ZAAL7zlt2qvGQcg7kyhB9ViuBqv1uExNO+F0kJ6muu38Lmquq3P/Z9ncY6xn0Q+F4+89rw7wY1BttERAREQEREBERAREQEREBERAREQEREBaN4SaI02LPe4fN1bWvaeLOxrWOb4A/xhbyWD0w0YhxKmME1wQc0b2+dG+1g4d+0cYQVMxahMEpb9He08rf9ty8a2dpDoLXwXjmpnVUY82WnGsJHKWDy2ns71GxoTUO2tp6kD7cZZ7YCCKopV/gmo44XD701Kz1yBc26FycYjH3qulHqkQRJFMRoUefTDrqgfYDlzbocOOWm7H1Tz4Qe9BC0U8bodF9dH2QVLvW0LmNDY/rR2Ubz7UoQQBfLrYseiMQ3ySHqpI2euoK9A0Xg/wDkHqFNH7nINZr7lPIe5bPZo5CPoTnrnhHswLtbgMH1T+2pP5Ywg1dG1wNw12zoKyrLkXse4qe/3HT/AFLe2oqj7MjV2MwuEbooO35RJ7UxQQDVnkK+6s8i2D8gh+ppv+na72iUFDCN0VOOqkpvfGUGvS3q7wuLSCbBzfSC2Ywhvm2b9yKBnssC5mpd9ZN2SOb6iggWF4BU1LssEL5D9lpyjrcfJb2lWJ4PdFRhtGIiQ6V51kzhuzkAZW/ZaBYcu/jUAw3HZ6c3jlkPQ97pGnscT4WW0NGsabVwCQWDh5L2813R0HeEGWREQEREBERAREQEREBERAREQEREBERAXGV1mk8gJ8F8RBpeqxaauldrpH5RezGOLGDbbzRv6ztXnfQRj6A7dvrXxEHw0zBuY30Qup7w3c1vciIPO+ucNwb3H4rrOJP6O5fUQcfl7+XwC4msfzj4IiDial/Od3lcTK7nHvKIgyEA8kdV+9diIgIiICIiAiIgKb8FzjrJxxZYz4v+KIg2EiIgIiICIiAiIgIiIP/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sp>
        <p:nvSpPr>
          <p:cNvPr id="27655" name="AutoShape 10" descr="data:image/jpeg;base64,/9j/4AAQSkZJRgABAQAAAQABAAD/2wCEAAkGBxQREBUSEhQVFBUWFxUVFxgUFRQSFRUXFRUXFxgWGBoYHCggGh0lHRUUITEiJSkrLi4uFx8zODMsNygtLisBCgoKDg0OGxAQGjUlICQ0NDU0LDc1MDcuLywsLDQsLDQvKy4vLCwsNCwsNCwsLCw3LzQsLCwsNCwsLzQsLC8sLP/AABEIAKQBMwMBIgACEQEDEQH/xAAcAAEAAgIDAQAAAAAAAAAAAAAABggFBwIDBAH/xABOEAABAwICBAkHCAcGBQUAAAABAAIDBBEFEgYTITEHQVFSYXGBkaEiMpKxssHRFCNCU2JyosIzRGNzgpPSCBUWJIPhQ1SU4vAlNGSj0//EABgBAQADAQAAAAAAAAAAAAAAAAABAwQC/8QAJBEBAAIBBAIBBQEAAAAAAAAAAAECEQMTITESQWEiUZGx8AT/2gAMAwEAAhEDEQA/AN4oiICIiAiIgL4Svqg3CxiroqeGFhtr5MryONjW5i3tOUHougxWmXDHBRyaqCI1DxvOYRs77EnuUeouH03+eotnLHNc9zmj1rUmkd/lct+d4ZRbwsscgshh3Dbhsn6TXwH7ceYd8Zd6lKcN06w6osIqyAk7g54jd6L7FVGXwhBdmKQOF2kOHKCCO8LmqY4TiEkD7xyPjvvMb3MPQfJIUzoOEDEoT5NXI4ckgZKO9wJ8UFm0WhaDhmrWfpYqeUdDXxO78zh4KSUPDbAbCalmZymN0cgHeWlBtZFDKHhSwyX9Y1Z5JY5I/wAVsvipLQYzTzi8M8Ul+ZI13qKD3IiICIiAiIgIiICIiAiIgIiICIiAiIgIiICIiAiIgIiICIiAtd8NEX+XppOZUtHY5rvgFsRQjhiivhb3cyWF/wCMN/MgrlpbHarf0hjvwge5YhSHTZnz7Hc6MeDj8VHkEs4N9F4sTqZIJZJIy2IyNMeU3Ie1pBzD7Y5FL63gQeL6mrYeQSROb4tcfUo/wK1OTFmD6yKVngH/AJFYZBXmu4I8Sj8xkU37uVrT3SZV4n6KV8TfnaScW42sMgty3ZdWTXKN+UghBVeVpYbPBaeRwLT3FcVbqWBkrfLY14POaHetYGv0Hw2QkvpKdpIJuxgids3m7LFBWNfCwE3sLhbzruDPCXva1kksLpBdgZLmDtl9msDuLpWKrOBUH9BW8uyWHNu4rtcPUuYvWepTNZj01tQaR1cH6KqnZ0CV5b6JJHgpFRcKuJxAAyxy/vogfGMtXqrOCOuaSI3QTW3hshY7ueAPFYGs0ExGK+ejmsONmSXu1bnLpCcUHDdIP09Ix3TFIW/hcD61IqDhloHj51s8J+1HrB/9ZcfBaJqKWSP9JHJH+8Y+P2gF0goLQYdp1h89tXVw3PE92qd3SWKz0MzXi7XBw5WkEd4VQbLspZnRG8TnRnljc6M97SEFvkVYaDT3EYbZauUgcUhEw/GCfFSXCuGatY4a+OCZnHla6F9ug5i38KDfKLFaM6QQ19O2eB12nY4HY5jhvY4cRFx13BGwrKoCIiAiIgIiICIiAiIgIiICIiAiIgIiICjXCTDnwmrHJEX+gQ/8qkqxuktPraKpj58EzfSjcPegq5pmLtp38rXDwafioypTpIM1FA7kdb8Lh7lFkEj4OajV4tRu/ahvpgs/MrPKpGEVOqqIZeZLG/0Xg+5W4KD4iIg7onuLXMa7K4g5XWzZXdXGo/jeMuMJfYNqKd15GcmyznN5zS0+i7lCzQWL0wwY1MOvi2TMFjbe9o4uki5I6yONU61JtXhbpTEW5azrcXPzZZsMD80fRG45ms6mnYOgrZej+PsncQDbMGSN6Mw8odjh+JaYnG/isctuS52dztnU4LK6O4mYpY3X2fAh1vArFNcYmGucTw2ZW15ZiIZxubG4ei+/sBZ2sxgxuYSAWuaC7lbt3jl49ihmMy3xGkcPpNc30c/9S79JK0mQRNO0xtj7ZHFo8HBTuWpE4ntx4RaYyndPMyeMOFnNIvZw9YKxlfofQTm8tHTuPLqmB3pAXXHBGlr7N821iOgbAs22QEkA7RvW3S1POuZZb08ZxCD1vBNhshu2OSI/s5XgdzrjwWAruBGI/oauRv72Nkg/CWrbKK1w0PW8DFawfNywS9ZfEfEOHioTpBgM9DKIalmR5aHizmvBaSQCC3paenYrXLT39oCh/wDaVHTJCe0B7fZf3oMDwJYyYcR+Tk+RUMcLX2ayNpe09eUPHaFYBVQ0Zr/k9bTz/VzRk/dLg134S5WvQEREBERAREQEREBERAREQEREBERAREQFxlZmaRygjvXJEFVcbhtQvb9XLbukt71DlsbSmmy/3jHzZpyOrOXDwC1wgO3K3GFVGsp4pOfHG70mAqo6s/wc1Gswmjdv+Za09bCWflQSNERAXdTS5XdB3rpRBrvhO0a1EvyqJvzUhtIBua48fQD4HqChTBa/QQ/rt53eLn+IKwD6dlRC+CUZmuFiOj4haTx3B30VQ6F+3LtY7nxnYD122HpssmrTHLVpXzwzzanWSUL77nAE9JaGnxB717YPncSceKPyu1rQ1vib9ii+DSEatn1czAPulwt4XPapRo2/yppefJlHU2/vcO5ZbLo4T2geGMc89Q6SvRhsW953lYCmqDPMIWeazziOXjKzNdi7Ijq2Wc8DaLgNjHOkduYPE8QWjSxOLT1H7Z7xPUdyyiLx4c5xGY3JO8uBZf7rTtA69q9i11nMZUTGJFBuGah1uEyOtthfHKOgB2Rx9F7lOVj9IKAVFJPAdusikZ2uaQPFdIVNcLhWs0QxH5TQU0/G+GNx6HZQHDvBVXqWAPYPJcXHaSPoHmuFt3Ts39C3twHYhrcM1ZO2GWRn8LrSN9sjsQbCREQEREBERAREQEREBERAREQEREBERAREQaB03p//AFHEY+dZ3pwg/mWoQt5cI0OXGH/tII3douz1NWkJWWcRyEjuNkHFWG4FajPhEbfq5Jmfiz/nVenW4u3rW7uACe9JUx82YO9OMD8iDaS6XVFvou7Wmy7ljsRo5pLhk4iH2Y7u9Iu2dllzbOOExj25SYiAbcfINpXnfpBG3Y7Z4etRut4P3vu75Y5vKTH6znWIqdEXxC5xhrB9trXDuc8hVfXC3FGwafSGG4IfY9I+C+aW4ZFiFOHROY6WO7o7EXPOYeu3eAtZMwuQ+ZXtqP3OHySfiiIHiu2hq5mSaoPzO49gZlPK4GV+TtslrcYsVrieHmpYyyUXBG1twdljGePpsbdhWRlxL5PC1o88jYPtPOYnszDwXXWyAyAPIEjibc2QjeGu3ZjfdxrDV9FLK8uJA4haxIHIASO9YprzizXExMZhNtHK+R7Pk1Fd0rttRUWu2O/0GEi2a293FxAqdYNo+yBov5br5rm5GY73bdrnfaO3qGxahpMQqYYxEx8rWN3NiMUQ6ScouT0klemDSWZnnNqT063N6gT4LRXUpHyotS0t2otU4dp41p8pryftyOb62KcaOaQ/K3OGQNsARZ4ffb0AWVsf6KzaK47V20bRGWeREV6lVnSvDjDiFXCNgbK87SGjK5we3f0Pap7wB1pZUVVM4+cxkgHSxxa7wezuWL4Z6fUYqZMoLZoGO28bmlzHeDY+9YrgxxHVYxTEXDX3hdcjaHRkD8bY0Fk0REBERAREQEREBERAREQEREBERAREQEREGo+FuPLiNM/nwyN9B1/zLReLx5aiUfbd4m/vVgeGiGz6GTkfLH6YYfylaH0oZarl6S097G/7oMWtsf2fqm09XFffHG8D7ri0+2FqdbA4Dp8uK5efBK3uLH/lQWBXXMHnY0tb0kFx7BsXYvJiMMj25Y3tYDsc4glwH2f/AAKJ6TDD4lDTgnXyyzOG9oeRlHSGWDB1kKPVWO00G2OGFh4iGiaQjlzOFgerOFJDglJAwvmOYM2kvcSBxXDG7O4XWqMWllq6l8kVNKGE2Y3VuFmDY2993L2lUXmYhdSImeXoxrSeeoJAPkcj3uIP+myzfUOhefDK8R+fGJTxBzjGwdTGADusuUOjdY//AIQb997R6rrIU2hVQf0kkTB9nNIfEAKjysuxRkavSM1cAikhpwwEEBrHBzXDc4OzXB6V5Y3PG5xtsNnBsjdnQ8Feum0OjYbvqZLcdsjB4grjjGjGra18FWCXSNYBLlIcXGwaHtF2k9SjNp7k+iOoef5cwvEZjia87btdK24GwgNDwOMbV6cjfohzep+/p8oFYiv0ErXPDs8TnDaCHFhHRbLbuUowHABI9oq43w5Y2tzQPbaR4FjI4h12k80NtsuuppE+0RfHpj3OG4uf/EyOQe4rPaKyGKXOyWm2ixbmdE8i+6z7Duuu+o0PZb5mq7Jmj1tt6liavRapaPMZIOWJ4d4ODSudua+vw684t7bbjNwD0cW5clqyhnngbs1jLbOMAdh2Kc6MYz8pjs4/OM2OG644nW/82haNLXi8+MxiWfU0ZrGYnLX/APaBofmKaoAvle+InkD25h4x+K1HR1Or1U7N8crX9N2Oa8eyVYXhcoNdhFRbfHkmH+m9pd+HMq4h+wt4jY911oUreU8oexrxucA4dRFwuxRfgxr9fhNK69y2MRE9MPzZ9lShAREQEREBERAREQEREBERAREQEREBERBr3hqi/wAlDJzKmM9ha8fBaE01jtUg85jfAkfBWL4XYM+EzHmuif3SNv4EqvmnDfKhdyscO4g/mQRlSnguqNXjFIeV7mH+Njm+shRZZDRyp1VZTybsk0TuwPF/C6C1GI1D42Zo4jMbjyGuYx1uUF5A5Nl1Da19ZI4vfSW+/NFYDk2OU4mhBuDfsJHqWOmwGJxveQHlEjjbsdceC4vTyWUvFfSFa2s+jBAOuX4NXRLNiX0Yqf8AmH4Kbf4cb9dP6Uf9CHR1v10/pR/0LPs2+Fu/X7Ndy/3wdwgHVIPe1dTMPxN36TIeqpDPZjU2kpYxIItbWZ3AkNyRgkDeRdnQV3Q4ZEXiM1FU15BIbJq2lwG/KTHZ3YV1t2+0I3v7hEKfCpxvpaaQ/tZ5ZfAm3gurF9Gqqrc1zWQwmMDKyJ+WM24w3ZZ3Sp87RkH9YqB2w/8A5Lo/wq4G7ayoBHK2B35Ap8b/AAidXPeUWnp8UYIy4x7S1jrSNzG+wEAix6dvYs7DhVWdpqGDdsMYcenc5erEeDv5Wxuuq5JA05mHKIy138Jse64XCq4PpbAnEHsYxpvmjY++0kuc557OLYFG1JvODqOtbukp39esj9QcuOsrG+dTtf8Au5WH27L04doQXMD46+RzTuIijaDY24gORZWHRWVv6489cTT+ZRs2TvR7him1gI+dpHg8urzeLL+td+HYjSRyhxBhduzEuba/KHbx2LMNwGUfrAPXEPc5H4TONz4ndYez1EqNu8TnCdyksnWwtqad7AQ5ksbmgjaCHtIBHKNqqswlrCxxDcrXMe3cc4J3ctzYHqKsvTU1XGb2hPKNZJa3UWLQGm+FiHFKuNzgxoldICQSLS2eALffI7FprMz3GGeYj02ZwBV+akngJ2xyh4HI2Vv9THraS0PwJVWoxSSAm+tiIB4iYyHt/C55W+F0gREQEREBERAREQEREBERAREQEREBERBH+ECHPhdYP2EjvQbm/Kq3aWi9NA7pt3t/7VaXGINZTTM58UjfSYR71V3G25sOYeNr2+tzfegiS+FfV8IQW9pJtZGx/Oa13pNB967Vg9BanW4ZSPO0mCMHraMp8Qs4gIiII/pCQyqo5TsGd8ZP3wAPWU0neJNTFEQ6bWtczKQS0N2uceQJpsz/ACzX/Vyxu8be8LIV+EwzssWNFxdrmgNc08TgR2IPdLIGgucQGgEknYABxldMVcxxABILvNzNczN93MBfsUVNc+ShjMhvkqY45DzmseNp5fo36lJsZptbBI3cbFzTxte3ymuHSCAgyEVc2Lz3ABxAHS47gBvJPIFkIKlr75TcjeNocL7rg7QoNR1plmopH/Thm6tYLBx67A96z+LT5NTUDzmSNjf9qOQ2IPbYjpCD0YE8RsljJAEc0g2mwAec49tZF9UwNzFwy3tcG+08QtvPQsBiEhjnqG5C5kjYpH2sS1ljG9wHGbNG7rWRrKQPgZ8nLG5C2SLmGw2A24iCQg99PUNkbmY4OFyNnKN4PIV2rGYTW5nPY+MwzbHvaTcO2BudpGwjYB2LJoC0Vw3UeqxOOYkhs0AaS3eHRvcCR2OjW9Vq7h8oM1JBOP8Ahylp+7K0/mazvQaz0WxRsOK0kwLiBJGxxIsfLvESbcVn+Cs8qehxG0bxtHWNytngNeKmlgnG6WKOT02B3vQe9ERAREQEREBERAREQEREBERAREQEREHwi+xVexeC1JUx/VyPHoSf7K0SrppPTWqMSi/aTEfxhzh6wg1ei+BfUFjeB2oz4PAOY6VndI4jwcFNFVTC9J6ymj1VPUyxMuXZWOsMxtc+AXodpriJ/Xan+a4epBaNLKq7tLa8762q/nyfFdZ0mrf+cqv+om/qQWax+gkqITEwsAdbMXZiRZwIsB1L5T0tS2IRmSK4aG5wx5dYC17E2zW4/BVjOkVZ/wA3U/z5f6lxOPVR31NR/Ol/qQWjp8GjZT/J7FzCCHX3uJ2lxPLfb0bFxdSz6sxZmnYW6w5s4aRa5baxdbjuBfbbiVWzjFQd9RMf9WT4rrdiMx3zSn/Uf8UFqn4SzVRxtu3VZTG4bXNc3cem+2447lcjA97ma0sDGuD3Bl7vLfNvfzQDttt3DaqnuqpDvkef43fFdbnE7yT1klBceSmJqGziRgAYWFpF8zSQ47c2+42bONeWGjEbZGa+MMeSWtAA1RO27CXbNu23LyKptFlcMpAJG64B2L06hvNb3BBa6GoZrGySzwFzWOYMrg2+YtJJu4280bOteo4vTjfPD/MZ8VUfUN5re4LkIm8g7ggtmcdpR+swfzY/iopwm11LU4VURNqIHPDWyMAljLi6J7ZAAL7zlt2qvGQcg7kyhB9ViuBqv1uExNO+F0kJ6muu38Lmquq3P/Z9ncY6xn0Q+F4+89rw7wY1BttERAREQEREBERAREQEREBERAREQEREBaN4SaI02LPe4fN1bWvaeLOxrWOb4A/xhbyWD0w0YhxKmME1wQc0b2+dG+1g4d+0cYQVMxahMEpb9He08rf9ty8a2dpDoLXwXjmpnVUY82WnGsJHKWDy2ns71GxoTUO2tp6kD7cZZ7YCCKopV/gmo44XD701Kz1yBc26FycYjH3qulHqkQRJFMRoUefTDrqgfYDlzbocOOWm7H1Tz4Qe9BC0U8bodF9dH2QVLvW0LmNDY/rR2Ubz7UoQQBfLrYseiMQ3ySHqpI2euoK9A0Xg/wDkHqFNH7nINZr7lPIe5bPZo5CPoTnrnhHswLtbgMH1T+2pP5Ywg1dG1wNw12zoKyrLkXse4qe/3HT/AFLe2oqj7MjV2MwuEbooO35RJ7UxQQDVnkK+6s8i2D8gh+ppv+na72iUFDCN0VOOqkpvfGUGvS3q7wuLSCbBzfSC2Ywhvm2b9yKBnssC5mpd9ZN2SOb6iggWF4BU1LssEL5D9lpyjrcfJb2lWJ4PdFRhtGIiQ6V51kzhuzkAZW/ZaBYcu/jUAw3HZ6c3jlkPQ97pGnscT4WW0NGsabVwCQWDh5L2813R0HeEGWREQEREBERAREQEREBERAREQEREBERAXGV1mk8gJ8F8RBpeqxaauldrpH5RezGOLGDbbzRv6ztXnfQRj6A7dvrXxEHw0zBuY30Qup7w3c1vciIPO+ucNwb3H4rrOJP6O5fUQcfl7+XwC4msfzj4IiDial/Od3lcTK7nHvKIgyEA8kdV+9diIgIiICIiAiIgKb8FzjrJxxZYz4v+KIg2EiIgIiICIiAiIgIiIP/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sp>
        <p:nvSpPr>
          <p:cNvPr id="27656" name="AutoShape 12" descr="data:image/jpeg;base64,/9j/4AAQSkZJRgABAQAAAQABAAD/2wCEAAkGBxQREBUSEhQVFBUWFxUVFxgUFRQSFRUXFRUXFxgWGBoYHCggGh0lHRUUITEiJSkrLi4uFx8zODMsNygtLisBCgoKDg0OGxAQGjUlICQ0NDU0LDc1MDcuLywsLDQsLDQvKy4vLCwsNCwsNCwsLCw3LzQsLCwsNCwsLzQsLC8sLP/AABEIAKQBMwMBIgACEQEDEQH/xAAcAAEAAgIDAQAAAAAAAAAAAAAABggFBwIDBAH/xABOEAABAwICBAkHCAcGBQUAAAABAAIDBBEFEgYTITEHQVFSYXGBkaEiMpKxssHRFCNCU2JyosIzRGNzgpPSCBUWJIPhQ1SU4vAlNGSj0//EABgBAQADAQAAAAAAAAAAAAAAAAABAwQC/8QAJBEBAAIBBAIBBQEAAAAAAAAAAAECEQMTITESQWEiUZGx8AT/2gAMAwEAAhEDEQA/AN4oiICIiAiIgL4Svqg3CxiroqeGFhtr5MryONjW5i3tOUHougxWmXDHBRyaqCI1DxvOYRs77EnuUeouH03+eotnLHNc9zmj1rUmkd/lct+d4ZRbwsscgshh3Dbhsn6TXwH7ceYd8Zd6lKcN06w6osIqyAk7g54jd6L7FVGXwhBdmKQOF2kOHKCCO8LmqY4TiEkD7xyPjvvMb3MPQfJIUzoOEDEoT5NXI4ckgZKO9wJ8UFm0WhaDhmrWfpYqeUdDXxO78zh4KSUPDbAbCalmZymN0cgHeWlBtZFDKHhSwyX9Y1Z5JY5I/wAVsvipLQYzTzi8M8Ul+ZI13qKD3IiICIiAiIgIiICIiAiIgIiICIiAiIgIiICIiAiIgIiICIiAtd8NEX+XppOZUtHY5rvgFsRQjhiivhb3cyWF/wCMN/MgrlpbHarf0hjvwge5YhSHTZnz7Hc6MeDj8VHkEs4N9F4sTqZIJZJIy2IyNMeU3Ie1pBzD7Y5FL63gQeL6mrYeQSROb4tcfUo/wK1OTFmD6yKVngH/AJFYZBXmu4I8Sj8xkU37uVrT3SZV4n6KV8TfnaScW42sMgty3ZdWTXKN+UghBVeVpYbPBaeRwLT3FcVbqWBkrfLY14POaHetYGv0Hw2QkvpKdpIJuxgids3m7LFBWNfCwE3sLhbzruDPCXva1kksLpBdgZLmDtl9msDuLpWKrOBUH9BW8uyWHNu4rtcPUuYvWepTNZj01tQaR1cH6KqnZ0CV5b6JJHgpFRcKuJxAAyxy/vogfGMtXqrOCOuaSI3QTW3hshY7ueAPFYGs0ExGK+ejmsONmSXu1bnLpCcUHDdIP09Ix3TFIW/hcD61IqDhloHj51s8J+1HrB/9ZcfBaJqKWSP9JHJH+8Y+P2gF0goLQYdp1h89tXVw3PE92qd3SWKz0MzXi7XBw5WkEd4VQbLspZnRG8TnRnljc6M97SEFvkVYaDT3EYbZauUgcUhEw/GCfFSXCuGatY4a+OCZnHla6F9ug5i38KDfKLFaM6QQ19O2eB12nY4HY5jhvY4cRFx13BGwrKoCIiAiIgIiICIiAiIgIiICIiAiIgIiICjXCTDnwmrHJEX+gQ/8qkqxuktPraKpj58EzfSjcPegq5pmLtp38rXDwafioypTpIM1FA7kdb8Lh7lFkEj4OajV4tRu/ahvpgs/MrPKpGEVOqqIZeZLG/0Xg+5W4KD4iIg7onuLXMa7K4g5XWzZXdXGo/jeMuMJfYNqKd15GcmyznN5zS0+i7lCzQWL0wwY1MOvi2TMFjbe9o4uki5I6yONU61JtXhbpTEW5azrcXPzZZsMD80fRG45ms6mnYOgrZej+PsncQDbMGSN6Mw8odjh+JaYnG/isctuS52dztnU4LK6O4mYpY3X2fAh1vArFNcYmGucTw2ZW15ZiIZxubG4ei+/sBZ2sxgxuYSAWuaC7lbt3jl49ihmMy3xGkcPpNc30c/9S79JK0mQRNO0xtj7ZHFo8HBTuWpE4ntx4RaYyndPMyeMOFnNIvZw9YKxlfofQTm8tHTuPLqmB3pAXXHBGlr7N821iOgbAs22QEkA7RvW3S1POuZZb08ZxCD1vBNhshu2OSI/s5XgdzrjwWAruBGI/oauRv72Nkg/CWrbKK1w0PW8DFawfNywS9ZfEfEOHioTpBgM9DKIalmR5aHizmvBaSQCC3paenYrXLT39oCh/wDaVHTJCe0B7fZf3oMDwJYyYcR+Tk+RUMcLX2ayNpe09eUPHaFYBVQ0Zr/k9bTz/VzRk/dLg134S5WvQEREBERAREQEREBERAREQEREBERAREQFxlZmaRygjvXJEFVcbhtQvb9XLbukt71DlsbSmmy/3jHzZpyOrOXDwC1wgO3K3GFVGsp4pOfHG70mAqo6s/wc1Gswmjdv+Za09bCWflQSNERAXdTS5XdB3rpRBrvhO0a1EvyqJvzUhtIBua48fQD4HqChTBa/QQ/rt53eLn+IKwD6dlRC+CUZmuFiOj4haTx3B30VQ6F+3LtY7nxnYD122HpssmrTHLVpXzwzzanWSUL77nAE9JaGnxB717YPncSceKPyu1rQ1vib9ii+DSEatn1czAPulwt4XPapRo2/yppefJlHU2/vcO5ZbLo4T2geGMc89Q6SvRhsW953lYCmqDPMIWeazziOXjKzNdi7Ijq2Wc8DaLgNjHOkduYPE8QWjSxOLT1H7Z7xPUdyyiLx4c5xGY3JO8uBZf7rTtA69q9i11nMZUTGJFBuGah1uEyOtthfHKOgB2Rx9F7lOVj9IKAVFJPAdusikZ2uaQPFdIVNcLhWs0QxH5TQU0/G+GNx6HZQHDvBVXqWAPYPJcXHaSPoHmuFt3Ts39C3twHYhrcM1ZO2GWRn8LrSN9sjsQbCREQEREBERAREQEREBERAREQEREBERAREQaB03p//AFHEY+dZ3pwg/mWoQt5cI0OXGH/tII3douz1NWkJWWcRyEjuNkHFWG4FajPhEbfq5Jmfiz/nVenW4u3rW7uACe9JUx82YO9OMD8iDaS6XVFvou7Wmy7ljsRo5pLhk4iH2Y7u9Iu2dllzbOOExj25SYiAbcfINpXnfpBG3Y7Z4etRut4P3vu75Y5vKTH6znWIqdEXxC5xhrB9trXDuc8hVfXC3FGwafSGG4IfY9I+C+aW4ZFiFOHROY6WO7o7EXPOYeu3eAtZMwuQ+ZXtqP3OHySfiiIHiu2hq5mSaoPzO49gZlPK4GV+TtslrcYsVrieHmpYyyUXBG1twdljGePpsbdhWRlxL5PC1o88jYPtPOYnszDwXXWyAyAPIEjibc2QjeGu3ZjfdxrDV9FLK8uJA4haxIHIASO9YprzizXExMZhNtHK+R7Pk1Fd0rttRUWu2O/0GEi2a293FxAqdYNo+yBov5br5rm5GY73bdrnfaO3qGxahpMQqYYxEx8rWN3NiMUQ6ScouT0klemDSWZnnNqT063N6gT4LRXUpHyotS0t2otU4dp41p8pryftyOb62KcaOaQ/K3OGQNsARZ4ffb0AWVsf6KzaK47V20bRGWeREV6lVnSvDjDiFXCNgbK87SGjK5we3f0Pap7wB1pZUVVM4+cxkgHSxxa7wezuWL4Z6fUYqZMoLZoGO28bmlzHeDY+9YrgxxHVYxTEXDX3hdcjaHRkD8bY0Fk0REBERAREQEREBERAREQEREBERAREQEREGo+FuPLiNM/nwyN9B1/zLReLx5aiUfbd4m/vVgeGiGz6GTkfLH6YYfylaH0oZarl6S097G/7oMWtsf2fqm09XFffHG8D7ri0+2FqdbA4Dp8uK5efBK3uLH/lQWBXXMHnY0tb0kFx7BsXYvJiMMj25Y3tYDsc4glwH2f/AAKJ6TDD4lDTgnXyyzOG9oeRlHSGWDB1kKPVWO00G2OGFh4iGiaQjlzOFgerOFJDglJAwvmOYM2kvcSBxXDG7O4XWqMWllq6l8kVNKGE2Y3VuFmDY2993L2lUXmYhdSImeXoxrSeeoJAPkcj3uIP+myzfUOhefDK8R+fGJTxBzjGwdTGADusuUOjdY//AIQb997R6rrIU2hVQf0kkTB9nNIfEAKjysuxRkavSM1cAikhpwwEEBrHBzXDc4OzXB6V5Y3PG5xtsNnBsjdnQ8Feum0OjYbvqZLcdsjB4grjjGjGra18FWCXSNYBLlIcXGwaHtF2k9SjNp7k+iOoef5cwvEZjia87btdK24GwgNDwOMbV6cjfohzep+/p8oFYiv0ErXPDs8TnDaCHFhHRbLbuUowHABI9oq43w5Y2tzQPbaR4FjI4h12k80NtsuuppE+0RfHpj3OG4uf/EyOQe4rPaKyGKXOyWm2ixbmdE8i+6z7Duuu+o0PZb5mq7Jmj1tt6liavRapaPMZIOWJ4d4ODSudua+vw684t7bbjNwD0cW5clqyhnngbs1jLbOMAdh2Kc6MYz8pjs4/OM2OG644nW/82haNLXi8+MxiWfU0ZrGYnLX/APaBofmKaoAvle+InkD25h4x+K1HR1Or1U7N8crX9N2Oa8eyVYXhcoNdhFRbfHkmH+m9pd+HMq4h+wt4jY911oUreU8oexrxucA4dRFwuxRfgxr9fhNK69y2MRE9MPzZ9lShAREQEREBERAREQEREBERAREQEREBERBr3hqi/wAlDJzKmM9ha8fBaE01jtUg85jfAkfBWL4XYM+EzHmuif3SNv4EqvmnDfKhdyscO4g/mQRlSnguqNXjFIeV7mH+Njm+shRZZDRyp1VZTybsk0TuwPF/C6C1GI1D42Zo4jMbjyGuYx1uUF5A5Nl1Da19ZI4vfSW+/NFYDk2OU4mhBuDfsJHqWOmwGJxveQHlEjjbsdceC4vTyWUvFfSFa2s+jBAOuX4NXRLNiX0Yqf8AmH4Kbf4cb9dP6Uf9CHR1v10/pR/0LPs2+Fu/X7Ndy/3wdwgHVIPe1dTMPxN36TIeqpDPZjU2kpYxIItbWZ3AkNyRgkDeRdnQV3Q4ZEXiM1FU15BIbJq2lwG/KTHZ3YV1t2+0I3v7hEKfCpxvpaaQ/tZ5ZfAm3gurF9Gqqrc1zWQwmMDKyJ+WM24w3ZZ3Sp87RkH9YqB2w/8A5Lo/wq4G7ayoBHK2B35Ap8b/AAidXPeUWnp8UYIy4x7S1jrSNzG+wEAix6dvYs7DhVWdpqGDdsMYcenc5erEeDv5Wxuuq5JA05mHKIy138Jse64XCq4PpbAnEHsYxpvmjY++0kuc557OLYFG1JvODqOtbukp39esj9QcuOsrG+dTtf8Au5WH27L04doQXMD46+RzTuIijaDY24gORZWHRWVv6489cTT+ZRs2TvR7him1gI+dpHg8urzeLL+td+HYjSRyhxBhduzEuba/KHbx2LMNwGUfrAPXEPc5H4TONz4ndYez1EqNu8TnCdyksnWwtqad7AQ5ksbmgjaCHtIBHKNqqswlrCxxDcrXMe3cc4J3ctzYHqKsvTU1XGb2hPKNZJa3UWLQGm+FiHFKuNzgxoldICQSLS2eALffI7FprMz3GGeYj02ZwBV+akngJ2xyh4HI2Vv9THraS0PwJVWoxSSAm+tiIB4iYyHt/C55W+F0gREQEREBERAREQEREBERAREQEREBERBH+ECHPhdYP2EjvQbm/Kq3aWi9NA7pt3t/7VaXGINZTTM58UjfSYR71V3G25sOYeNr2+tzfegiS+FfV8IQW9pJtZGx/Oa13pNB967Vg9BanW4ZSPO0mCMHraMp8Qs4gIiII/pCQyqo5TsGd8ZP3wAPWU0neJNTFEQ6bWtczKQS0N2uceQJpsz/ACzX/Vyxu8be8LIV+EwzssWNFxdrmgNc08TgR2IPdLIGgucQGgEknYABxldMVcxxABILvNzNczN93MBfsUVNc+ShjMhvkqY45DzmseNp5fo36lJsZptbBI3cbFzTxte3ymuHSCAgyEVc2Lz3ABxAHS47gBvJPIFkIKlr75TcjeNocL7rg7QoNR1plmopH/Thm6tYLBx67A96z+LT5NTUDzmSNjf9qOQ2IPbYjpCD0YE8RsljJAEc0g2mwAec49tZF9UwNzFwy3tcG+08QtvPQsBiEhjnqG5C5kjYpH2sS1ljG9wHGbNG7rWRrKQPgZ8nLG5C2SLmGw2A24iCQg99PUNkbmY4OFyNnKN4PIV2rGYTW5nPY+MwzbHvaTcO2BudpGwjYB2LJoC0Vw3UeqxOOYkhs0AaS3eHRvcCR2OjW9Vq7h8oM1JBOP8Ahylp+7K0/mazvQaz0WxRsOK0kwLiBJGxxIsfLvESbcVn+Cs8qehxG0bxtHWNytngNeKmlgnG6WKOT02B3vQe9ERAREQEREBERAREQEREBERAREQEREHwi+xVexeC1JUx/VyPHoSf7K0SrppPTWqMSi/aTEfxhzh6wg1ei+BfUFjeB2oz4PAOY6VndI4jwcFNFVTC9J6ymj1VPUyxMuXZWOsMxtc+AXodpriJ/Xan+a4epBaNLKq7tLa8762q/nyfFdZ0mrf+cqv+om/qQWax+gkqITEwsAdbMXZiRZwIsB1L5T0tS2IRmSK4aG5wx5dYC17E2zW4/BVjOkVZ/wA3U/z5f6lxOPVR31NR/Ol/qQWjp8GjZT/J7FzCCHX3uJ2lxPLfb0bFxdSz6sxZmnYW6w5s4aRa5baxdbjuBfbbiVWzjFQd9RMf9WT4rrdiMx3zSn/Uf8UFqn4SzVRxtu3VZTG4bXNc3cem+2447lcjA97ma0sDGuD3Bl7vLfNvfzQDttt3DaqnuqpDvkef43fFdbnE7yT1klBceSmJqGziRgAYWFpF8zSQ47c2+42bONeWGjEbZGa+MMeSWtAA1RO27CXbNu23LyKptFlcMpAJG64B2L06hvNb3BBa6GoZrGySzwFzWOYMrg2+YtJJu4280bOteo4vTjfPD/MZ8VUfUN5re4LkIm8g7ggtmcdpR+swfzY/iopwm11LU4VURNqIHPDWyMAljLi6J7ZAAL7zlt2qvGQcg7kyhB9ViuBqv1uExNO+F0kJ6muu38Lmquq3P/Z9ncY6xn0Q+F4+89rw7wY1BttERAREQEREBERAREQEREBERAREQEREBaN4SaI02LPe4fN1bWvaeLOxrWOb4A/xhbyWD0w0YhxKmME1wQc0b2+dG+1g4d+0cYQVMxahMEpb9He08rf9ty8a2dpDoLXwXjmpnVUY82WnGsJHKWDy2ns71GxoTUO2tp6kD7cZZ7YCCKopV/gmo44XD701Kz1yBc26FycYjH3qulHqkQRJFMRoUefTDrqgfYDlzbocOOWm7H1Tz4Qe9BC0U8bodF9dH2QVLvW0LmNDY/rR2Ubz7UoQQBfLrYseiMQ3ySHqpI2euoK9A0Xg/wDkHqFNH7nINZr7lPIe5bPZo5CPoTnrnhHswLtbgMH1T+2pP5Ywg1dG1wNw12zoKyrLkXse4qe/3HT/AFLe2oqj7MjV2MwuEbooO35RJ7UxQQDVnkK+6s8i2D8gh+ppv+na72iUFDCN0VOOqkpvfGUGvS3q7wuLSCbBzfSC2Ywhvm2b9yKBnssC5mpd9ZN2SOb6iggWF4BU1LssEL5D9lpyjrcfJb2lWJ4PdFRhtGIiQ6V51kzhuzkAZW/ZaBYcu/jUAw3HZ6c3jlkPQ97pGnscT4WW0NGsabVwCQWDh5L2813R0HeEGWREQEREBERAREQEREBERAREQEREBERAXGV1mk8gJ8F8RBpeqxaauldrpH5RezGOLGDbbzRv6ztXnfQRj6A7dvrXxEHw0zBuY30Qup7w3c1vciIPO+ucNwb3H4rrOJP6O5fUQcfl7+XwC4msfzj4IiDial/Od3lcTK7nHvKIgyEA8kdV+9diIgIiICIiAiIgKb8FzjrJxxZYz4v+KIg2EiIgIiICIiAiIgIiIP/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sp>
        <p:nvSpPr>
          <p:cNvPr id="27657" name="AutoShape 14" descr="data:image/jpeg;base64,/9j/4AAQSkZJRgABAQAAAQABAAD/2wCEAAkGBxQREBUSEhQVFBUWFxUVFxgUFRQSFRUXFRUXFxgWGBoYHCggGh0lHRUUITEiJSkrLi4uFx8zODMsNygtLisBCgoKDg0OGxAQGjUlICQ0NDU0LDc1MDcuLywsLDQsLDQvKy4vLCwsNCwsNCwsLCw3LzQsLCwsNCwsLzQsLC8sLP/AABEIAKQBMwMBIgACEQEDEQH/xAAcAAEAAgIDAQAAAAAAAAAAAAAABggFBwIDBAH/xABOEAABAwICBAkHCAcGBQUAAAABAAIDBBEFEgYTITEHQVFSYXGBkaEiMpKxssHRFCNCU2JyosIzRGNzgpPSCBUWJIPhQ1SU4vAlNGSj0//EABgBAQADAQAAAAAAAAAAAAAAAAABAwQC/8QAJBEBAAIBBAIBBQEAAAAAAAAAAAECEQMTITESQWEiUZGx8AT/2gAMAwEAAhEDEQA/AN4oiICIiAiIgL4Svqg3CxiroqeGFhtr5MryONjW5i3tOUHougxWmXDHBRyaqCI1DxvOYRs77EnuUeouH03+eotnLHNc9zmj1rUmkd/lct+d4ZRbwsscgshh3Dbhsn6TXwH7ceYd8Zd6lKcN06w6osIqyAk7g54jd6L7FVGXwhBdmKQOF2kOHKCCO8LmqY4TiEkD7xyPjvvMb3MPQfJIUzoOEDEoT5NXI4ckgZKO9wJ8UFm0WhaDhmrWfpYqeUdDXxO78zh4KSUPDbAbCalmZymN0cgHeWlBtZFDKHhSwyX9Y1Z5JY5I/wAVsvipLQYzTzi8M8Ul+ZI13qKD3IiICIiAiIgIiICIiAiIgIiICIiAiIgIiICIiAiIgIiICIiAtd8NEX+XppOZUtHY5rvgFsRQjhiivhb3cyWF/wCMN/MgrlpbHarf0hjvwge5YhSHTZnz7Hc6MeDj8VHkEs4N9F4sTqZIJZJIy2IyNMeU3Ie1pBzD7Y5FL63gQeL6mrYeQSROb4tcfUo/wK1OTFmD6yKVngH/AJFYZBXmu4I8Sj8xkU37uVrT3SZV4n6KV8TfnaScW42sMgty3ZdWTXKN+UghBVeVpYbPBaeRwLT3FcVbqWBkrfLY14POaHetYGv0Hw2QkvpKdpIJuxgids3m7LFBWNfCwE3sLhbzruDPCXva1kksLpBdgZLmDtl9msDuLpWKrOBUH9BW8uyWHNu4rtcPUuYvWepTNZj01tQaR1cH6KqnZ0CV5b6JJHgpFRcKuJxAAyxy/vogfGMtXqrOCOuaSI3QTW3hshY7ueAPFYGs0ExGK+ejmsONmSXu1bnLpCcUHDdIP09Ix3TFIW/hcD61IqDhloHj51s8J+1HrB/9ZcfBaJqKWSP9JHJH+8Y+P2gF0goLQYdp1h89tXVw3PE92qd3SWKz0MzXi7XBw5WkEd4VQbLspZnRG8TnRnljc6M97SEFvkVYaDT3EYbZauUgcUhEw/GCfFSXCuGatY4a+OCZnHla6F9ug5i38KDfKLFaM6QQ19O2eB12nY4HY5jhvY4cRFx13BGwrKoCIiAiIgIiICIiAiIgIiICIiAiIgIiICjXCTDnwmrHJEX+gQ/8qkqxuktPraKpj58EzfSjcPegq5pmLtp38rXDwafioypTpIM1FA7kdb8Lh7lFkEj4OajV4tRu/ahvpgs/MrPKpGEVOqqIZeZLG/0Xg+5W4KD4iIg7onuLXMa7K4g5XWzZXdXGo/jeMuMJfYNqKd15GcmyznN5zS0+i7lCzQWL0wwY1MOvi2TMFjbe9o4uki5I6yONU61JtXhbpTEW5azrcXPzZZsMD80fRG45ms6mnYOgrZej+PsncQDbMGSN6Mw8odjh+JaYnG/isctuS52dztnU4LK6O4mYpY3X2fAh1vArFNcYmGucTw2ZW15ZiIZxubG4ei+/sBZ2sxgxuYSAWuaC7lbt3jl49ihmMy3xGkcPpNc30c/9S79JK0mQRNO0xtj7ZHFo8HBTuWpE4ntx4RaYyndPMyeMOFnNIvZw9YKxlfofQTm8tHTuPLqmB3pAXXHBGlr7N821iOgbAs22QEkA7RvW3S1POuZZb08ZxCD1vBNhshu2OSI/s5XgdzrjwWAruBGI/oauRv72Nkg/CWrbKK1w0PW8DFawfNywS9ZfEfEOHioTpBgM9DKIalmR5aHizmvBaSQCC3paenYrXLT39oCh/wDaVHTJCe0B7fZf3oMDwJYyYcR+Tk+RUMcLX2ayNpe09eUPHaFYBVQ0Zr/k9bTz/VzRk/dLg134S5WvQEREBERAREQEREBERAREQEREBERAREQFxlZmaRygjvXJEFVcbhtQvb9XLbukt71DlsbSmmy/3jHzZpyOrOXDwC1wgO3K3GFVGsp4pOfHG70mAqo6s/wc1Gswmjdv+Za09bCWflQSNERAXdTS5XdB3rpRBrvhO0a1EvyqJvzUhtIBua48fQD4HqChTBa/QQ/rt53eLn+IKwD6dlRC+CUZmuFiOj4haTx3B30VQ6F+3LtY7nxnYD122HpssmrTHLVpXzwzzanWSUL77nAE9JaGnxB717YPncSceKPyu1rQ1vib9ii+DSEatn1czAPulwt4XPapRo2/yppefJlHU2/vcO5ZbLo4T2geGMc89Q6SvRhsW953lYCmqDPMIWeazziOXjKzNdi7Ijq2Wc8DaLgNjHOkduYPE8QWjSxOLT1H7Z7xPUdyyiLx4c5xGY3JO8uBZf7rTtA69q9i11nMZUTGJFBuGah1uEyOtthfHKOgB2Rx9F7lOVj9IKAVFJPAdusikZ2uaQPFdIVNcLhWs0QxH5TQU0/G+GNx6HZQHDvBVXqWAPYPJcXHaSPoHmuFt3Ts39C3twHYhrcM1ZO2GWRn8LrSN9sjsQbCREQEREBERAREQEREBERAREQEREBERAREQaB03p//AFHEY+dZ3pwg/mWoQt5cI0OXGH/tII3douz1NWkJWWcRyEjuNkHFWG4FajPhEbfq5Jmfiz/nVenW4u3rW7uACe9JUx82YO9OMD8iDaS6XVFvou7Wmy7ljsRo5pLhk4iH2Y7u9Iu2dllzbOOExj25SYiAbcfINpXnfpBG3Y7Z4etRut4P3vu75Y5vKTH6znWIqdEXxC5xhrB9trXDuc8hVfXC3FGwafSGG4IfY9I+C+aW4ZFiFOHROY6WO7o7EXPOYeu3eAtZMwuQ+ZXtqP3OHySfiiIHiu2hq5mSaoPzO49gZlPK4GV+TtslrcYsVrieHmpYyyUXBG1twdljGePpsbdhWRlxL5PC1o88jYPtPOYnszDwXXWyAyAPIEjibc2QjeGu3ZjfdxrDV9FLK8uJA4haxIHIASO9YprzizXExMZhNtHK+R7Pk1Fd0rttRUWu2O/0GEi2a293FxAqdYNo+yBov5br5rm5GY73bdrnfaO3qGxahpMQqYYxEx8rWN3NiMUQ6ScouT0klemDSWZnnNqT063N6gT4LRXUpHyotS0t2otU4dp41p8pryftyOb62KcaOaQ/K3OGQNsARZ4ffb0AWVsf6KzaK47V20bRGWeREV6lVnSvDjDiFXCNgbK87SGjK5we3f0Pap7wB1pZUVVM4+cxkgHSxxa7wezuWL4Z6fUYqZMoLZoGO28bmlzHeDY+9YrgxxHVYxTEXDX3hdcjaHRkD8bY0Fk0REBERAREQEREBERAREQEREBERAREQEREGo+FuPLiNM/nwyN9B1/zLReLx5aiUfbd4m/vVgeGiGz6GTkfLH6YYfylaH0oZarl6S097G/7oMWtsf2fqm09XFffHG8D7ri0+2FqdbA4Dp8uK5efBK3uLH/lQWBXXMHnY0tb0kFx7BsXYvJiMMj25Y3tYDsc4glwH2f/AAKJ6TDD4lDTgnXyyzOG9oeRlHSGWDB1kKPVWO00G2OGFh4iGiaQjlzOFgerOFJDglJAwvmOYM2kvcSBxXDG7O4XWqMWllq6l8kVNKGE2Y3VuFmDY2993L2lUXmYhdSImeXoxrSeeoJAPkcj3uIP+myzfUOhefDK8R+fGJTxBzjGwdTGADusuUOjdY//AIQb997R6rrIU2hVQf0kkTB9nNIfEAKjysuxRkavSM1cAikhpwwEEBrHBzXDc4OzXB6V5Y3PG5xtsNnBsjdnQ8Feum0OjYbvqZLcdsjB4grjjGjGra18FWCXSNYBLlIcXGwaHtF2k9SjNp7k+iOoef5cwvEZjia87btdK24GwgNDwOMbV6cjfohzep+/p8oFYiv0ErXPDs8TnDaCHFhHRbLbuUowHABI9oq43w5Y2tzQPbaR4FjI4h12k80NtsuuppE+0RfHpj3OG4uf/EyOQe4rPaKyGKXOyWm2ixbmdE8i+6z7Duuu+o0PZb5mq7Jmj1tt6liavRapaPMZIOWJ4d4ODSudua+vw684t7bbjNwD0cW5clqyhnngbs1jLbOMAdh2Kc6MYz8pjs4/OM2OG644nW/82haNLXi8+MxiWfU0ZrGYnLX/APaBofmKaoAvle+InkD25h4x+K1HR1Or1U7N8crX9N2Oa8eyVYXhcoNdhFRbfHkmH+m9pd+HMq4h+wt4jY911oUreU8oexrxucA4dRFwuxRfgxr9fhNK69y2MRE9MPzZ9lShAREQEREBERAREQEREBERAREQEREBERBr3hqi/wAlDJzKmM9ha8fBaE01jtUg85jfAkfBWL4XYM+EzHmuif3SNv4EqvmnDfKhdyscO4g/mQRlSnguqNXjFIeV7mH+Njm+shRZZDRyp1VZTybsk0TuwPF/C6C1GI1D42Zo4jMbjyGuYx1uUF5A5Nl1Da19ZI4vfSW+/NFYDk2OU4mhBuDfsJHqWOmwGJxveQHlEjjbsdceC4vTyWUvFfSFa2s+jBAOuX4NXRLNiX0Yqf8AmH4Kbf4cb9dP6Uf9CHR1v10/pR/0LPs2+Fu/X7Ndy/3wdwgHVIPe1dTMPxN36TIeqpDPZjU2kpYxIItbWZ3AkNyRgkDeRdnQV3Q4ZEXiM1FU15BIbJq2lwG/KTHZ3YV1t2+0I3v7hEKfCpxvpaaQ/tZ5ZfAm3gurF9Gqqrc1zWQwmMDKyJ+WM24w3ZZ3Sp87RkH9YqB2w/8A5Lo/wq4G7ayoBHK2B35Ap8b/AAidXPeUWnp8UYIy4x7S1jrSNzG+wEAix6dvYs7DhVWdpqGDdsMYcenc5erEeDv5Wxuuq5JA05mHKIy138Jse64XCq4PpbAnEHsYxpvmjY++0kuc557OLYFG1JvODqOtbukp39esj9QcuOsrG+dTtf8Au5WH27L04doQXMD46+RzTuIijaDY24gORZWHRWVv6489cTT+ZRs2TvR7him1gI+dpHg8urzeLL+td+HYjSRyhxBhduzEuba/KHbx2LMNwGUfrAPXEPc5H4TONz4ndYez1EqNu8TnCdyksnWwtqad7AQ5ksbmgjaCHtIBHKNqqswlrCxxDcrXMe3cc4J3ctzYHqKsvTU1XGb2hPKNZJa3UWLQGm+FiHFKuNzgxoldICQSLS2eALffI7FprMz3GGeYj02ZwBV+akngJ2xyh4HI2Vv9THraS0PwJVWoxSSAm+tiIB4iYyHt/C55W+F0gREQEREBERAREQEREBERAREQEREBERBH+ECHPhdYP2EjvQbm/Kq3aWi9NA7pt3t/7VaXGINZTTM58UjfSYR71V3G25sOYeNr2+tzfegiS+FfV8IQW9pJtZGx/Oa13pNB967Vg9BanW4ZSPO0mCMHraMp8Qs4gIiII/pCQyqo5TsGd8ZP3wAPWU0neJNTFEQ6bWtczKQS0N2uceQJpsz/ACzX/Vyxu8be8LIV+EwzssWNFxdrmgNc08TgR2IPdLIGgucQGgEknYABxldMVcxxABILvNzNczN93MBfsUVNc+ShjMhvkqY45DzmseNp5fo36lJsZptbBI3cbFzTxte3ymuHSCAgyEVc2Lz3ABxAHS47gBvJPIFkIKlr75TcjeNocL7rg7QoNR1plmopH/Thm6tYLBx67A96z+LT5NTUDzmSNjf9qOQ2IPbYjpCD0YE8RsljJAEc0g2mwAec49tZF9UwNzFwy3tcG+08QtvPQsBiEhjnqG5C5kjYpH2sS1ljG9wHGbNG7rWRrKQPgZ8nLG5C2SLmGw2A24iCQg99PUNkbmY4OFyNnKN4PIV2rGYTW5nPY+MwzbHvaTcO2BudpGwjYB2LJoC0Vw3UeqxOOYkhs0AaS3eHRvcCR2OjW9Vq7h8oM1JBOP8Ahylp+7K0/mazvQaz0WxRsOK0kwLiBJGxxIsfLvESbcVn+Cs8qehxG0bxtHWNytngNeKmlgnG6WKOT02B3vQe9ERAREQEREBERAREQEREBERAREQEREHwi+xVexeC1JUx/VyPHoSf7K0SrppPTWqMSi/aTEfxhzh6wg1ei+BfUFjeB2oz4PAOY6VndI4jwcFNFVTC9J6ymj1VPUyxMuXZWOsMxtc+AXodpriJ/Xan+a4epBaNLKq7tLa8762q/nyfFdZ0mrf+cqv+om/qQWax+gkqITEwsAdbMXZiRZwIsB1L5T0tS2IRmSK4aG5wx5dYC17E2zW4/BVjOkVZ/wA3U/z5f6lxOPVR31NR/Ol/qQWjp8GjZT/J7FzCCHX3uJ2lxPLfb0bFxdSz6sxZmnYW6w5s4aRa5baxdbjuBfbbiVWzjFQd9RMf9WT4rrdiMx3zSn/Uf8UFqn4SzVRxtu3VZTG4bXNc3cem+2447lcjA97ma0sDGuD3Bl7vLfNvfzQDttt3DaqnuqpDvkef43fFdbnE7yT1klBceSmJqGziRgAYWFpF8zSQ47c2+42bONeWGjEbZGa+MMeSWtAA1RO27CXbNu23LyKptFlcMpAJG64B2L06hvNb3BBa6GoZrGySzwFzWOYMrg2+YtJJu4280bOteo4vTjfPD/MZ8VUfUN5re4LkIm8g7ggtmcdpR+swfzY/iopwm11LU4VURNqIHPDWyMAljLi6J7ZAAL7zlt2qvGQcg7kyhB9ViuBqv1uExNO+F0kJ6muu38Lmquq3P/Z9ncY6xn0Q+F4+89rw7wY1BttERAREQEREBERAREQEREBERAREQEREBaN4SaI02LPe4fN1bWvaeLOxrWOb4A/xhbyWD0w0YhxKmME1wQc0b2+dG+1g4d+0cYQVMxahMEpb9He08rf9ty8a2dpDoLXwXjmpnVUY82WnGsJHKWDy2ns71GxoTUO2tp6kD7cZZ7YCCKopV/gmo44XD701Kz1yBc26FycYjH3qulHqkQRJFMRoUefTDrqgfYDlzbocOOWm7H1Tz4Qe9BC0U8bodF9dH2QVLvW0LmNDY/rR2Ubz7UoQQBfLrYseiMQ3ySHqpI2euoK9A0Xg/wDkHqFNH7nINZr7lPIe5bPZo5CPoTnrnhHswLtbgMH1T+2pP5Ywg1dG1wNw12zoKyrLkXse4qe/3HT/AFLe2oqj7MjV2MwuEbooO35RJ7UxQQDVnkK+6s8i2D8gh+ppv+na72iUFDCN0VOOqkpvfGUGvS3q7wuLSCbBzfSC2Ywhvm2b9yKBnssC5mpd9ZN2SOb6iggWF4BU1LssEL5D9lpyjrcfJb2lWJ4PdFRhtGIiQ6V51kzhuzkAZW/ZaBYcu/jUAw3HZ6c3jlkPQ97pGnscT4WW0NGsabVwCQWDh5L2813R0HeEGWREQEREBERAREQEREBERAREQEREBERAXGV1mk8gJ8F8RBpeqxaauldrpH5RezGOLGDbbzRv6ztXnfQRj6A7dvrXxEHw0zBuY30Qup7w3c1vciIPO+ucNwb3H4rrOJP6O5fUQcfl7+XwC4msfzj4IiDial/Od3lcTK7nHvKIgyEA8kdV+9diIgIiICIiAiIgKb8FzjrJxxZYz4v+KIg2EiIgIiICIiAiIgIiIP/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sp>
        <p:nvSpPr>
          <p:cNvPr id="27658" name="AutoShape 16" descr="data:image/jpeg;base64,/9j/4AAQSkZJRgABAQAAAQABAAD/2wCEAAkGBhQSERQUExQUFBUUGBgZGBcYFiMZHxgXFxQXFx0YFxgeHCcjHRwkHBcXHy8gIycpLCwsFx8xNTAqNSYsLCkBCQoKDgwOGg8PGiwkHSUpLCkpKS8yKiwsLCwsLDEtKSwsLi8qLCwsKiwsKjUpLCwsKSwsLCopLCksLCwpLCwsLP/AABEIAJMAkwMBIgACEQEDEQH/xAAbAAABBQEBAAAAAAAAAAAAAAAFAAIDBAYBB//EAEwQAAECAwMGCQcJBgUFAQAAAAECAwAEEQUSIQYTMUFhgSJRYnGRobHB0RQyQlJTcpIVFiMzQ4KDosIHNJOy0uFEVGNzlGSEs+LwJP/EABkBAAMBAQEAAAAAAAAAAAAAAAABAgMEBf/EAC8RAAICAQMCBAQFBQAAAAAAAAABAhEhAxJREzEEQWHwcYGhwSIyQrHxBRRikeH/2gAMAwEAAhEDEQA/ABtYUWsn7NEw9cKihASpa16bqEJqTToizPZOuJmlSzQU6RRSSBSqCkKCjqAxj2tyTo8inVgyFBBnJuZWtaEt1LdL/CTQVFQL1aVIPHDG7CmFNF0NEoAJrUYhOBUE1qQNZAg3LkNr4KUKLrliPpQhZbIDhSEYiqivzeDWuOrCGT9mOMqCXE3VK0CoOulMCca4Ug3LkKZVhRqE5JNZ0SypgiaKa3bnACrt64V1rWmuBktkrNOC8hlShwhWo0oUUqGnTUHDZErUjyVskCoUaGz8nULal1nOlTzzjakppWiEqPBB18HGp44py2S8y6m82ypSeFQ1HoKKSNOmo0Q98eRbGCoUEJSwX3UFaG1KSKjUKlOkJBNVEawIjseRD77TRJSHFBNQNGB1boe5C2spwoLIyYfWXM02paULUi9gLxQToBOJw0CKrdkPKDZCDR1ZbRoFVjSmmo88G5cj2vgpwoIjJ2YKVqzRutlYWaiiS351cdXXDp3JmZZQXHGlJQk0JwwrrwOjbC3R5Da+AZCgi5YDyAla0EIUpKbwUDS8RSoBNCQdcXLRyVcEw82wlS0NEC8ogaUggVNATjoEG+PIbHwAYUdjkUSFMn7Zblm5g3b7rqQhIUm8i7Wqrwrrww2QYOVjLiklxC0lyXMu8WwBTEFKm8cRpFObTGIKCNcd4QjJ6abstTklRqWZ2V8nclVl/NZ0OtuJSm8TcCSlaK046buKLTeV6BLoTRTbrTSmhRhCwsUIHDJqgHWIx4mDrEOE0Ib00+4LUaNK/lM0WWEkvKdaU2Q9mkpW2hAFUpIPDx0VptinlJb7Tzja2km+kcNwoDecXWoVcBIFOPXAkOg646UgxSgk7E5tqjVDKqUL4nCh7ygCubFLhcCbt69ppTVEUlla2PIyu/eYdeccoNOcJPBxx0xmCwDDDK8RhdOI+pI19n5WNIzFQv6KZfdVgMUu5y6Bjp4QrvjkplS2jySoX9A68tdBpS4pRFMcTjjGP8nVHU3hqrA9KPv36gtSXv36G4kcs2ktpSbyFtLdUhQZS5VLiyoecRcVjQ0gPk7aDDT2eeLl5Cr6EoAoo8Kt4nRpEALo2p7IVFbDzQumlfqPe3XobKSynZIZLwdSuXdcdSGwCF31FV1RJwoTSusc8dksqWClBeS6FtTCn0hsAg31E0JPFXfTbGLLg14c+EOCjqPfB0oh1Gaa1soUOsKbSFgqmVvYiguKrQHHTsizaOVLTipwgLpMNtJQCNBQADexwGB6YyGdVxV5jHBNjXUQdNC6jNvP5VS5ZcbaStIUWSlGbSlKM2oFQvA1UTQmphIyrYL0wtecU08quZLaVBdGwkEkngKqNI1ARiw+njEPCqwulErqyHK06P8A7ihRykKNTIXzSllmrc3Q6rx8YuuZLP1QtC0OKQKXh6SeI0Jxin8zWlfVPkbL3jHDknNI+rerzinWDHnbNNnetXURPa0i/W9mcdYSaiuzZFZU8nNAOylFAmqijSOI+MSpm7SZ1Xx71epUWG8uHUYPSp2m4R1pwjN+HXlL7HT/AHsnSlFOvQI2FYVmTTSTRKHBULTtrq2QTP7LZdZAZfU2ToocK9MD5DKSzpigWoMucTiRQ8ysDuMGUZNoPCacCqYgtuEVpxDj2aY86Wlrw1MTxfZr7l79KStqvgUHv2Xzzf1Uw25sWO/CKi7GtRnzpVDo5Cu6NLm5psApW7TTUi8COcQ9GUk0jWhew4d0dhhZkjlQprCYkH0jWbtYqTRs+ZxTMPyjnKqj+YXFdUekuZXLughpTnrJCalJ3YGBk/b4mAAh0S68atTDXAXvIHbEMpfEw4yen28WX5ebRxOJoSPeTCZtTNmk1Z77R1uS5zg5ykY0g28Zpo3l2cy6n15ZdK8woO2Gt5ZSZIS6qYk1cT6CU/EainMqCwHWdaMm/wAFt9lz/SeFxfNQ07DEz2R0gTVcu5LqPpsKKf5cOlMSuWO1NCqFS0ynYoE9Cq9RisLEXL+ZnmhxAkp+E3k9kOwHN5Ej/DzaHeQ+2CfjbIV0pMNmcmVjB+TzqR6TSkvAfdVdWN0P8oJ88NubaXVdIqOyLrE8RS64tOwmo6690AjKz2R9nOmhK2FnUSWT8DqaHcqA85+x9YF6WmQRqvpKPzoKk9kem/K7pFFpbdTxEad3CHVFE+S1qZZTSvWZJR/41D+WGGDy/wCatrI4KSsgaCmYTTdwoUen/wD5f8xNjYamm8tE9JjsO3wKlyYk5PuEfRvBXwq6xjDESs40dII5ynxguP2eSa8ZecunVwqdhhLyHtFrFmZLgGq8FdRjOHjvCzwppfHH70Q9HUXkU27emkecgq6FeEXWMs0jB5op23SKGKzsxaLWD0sldPSSkoPgY584kEAOSswnjKU3gN0dSSlmLTM3a7hRu2pF0HOBtR2AKrz1xEJFkyKvqlho8hZbPUaQO8ikHzwXWgo6nBm1V4uFTHfHXshTSrZVTjSq8O+IddisryD8nZsy0asTj1OJV1weMEJS0528Q+mUdSNagptW7gqFYwZsebaPAcOGop8DEiMo59rBQCx71epQhOIKVG6ZyxzRKFyUwlFa3mfpBz0BrTdFh2eddxYmmgk/ZTcqRTZUFJ6QYBWTl0H2g06JmXdTgHG2SsEVqKkJUBp0Eaokdk5ytU2o9TSA5KJUN/BEYvDN1lBqWZeSeFKNHlyUxTfm13e0xI+UrF1atPoTTFPz0p1mM6zOTaTi9Ivc6FMKO9JI6oMydrP04Tax7jodT0EA9UAwfM5AyyzeEqEn15V66ejCI02Q4zg1PzLXJmW84nmvUr1xom58HG6iu1BQekRYTaNNKVU2KCh0HGARm83NkcNqTm08ba7iug17YgNwfWMTTB5P0iR2xp3EyznnJSDxlJQekQ35KSfq3nU8zgWOhVYBmYS22TwJlIPE4goPSD3RMZZ4aFtrGqjgNdyhB5dlue0Qv/cZHaCIqPWUv2csrmKkeMGQBJae9kPy/wBUKCHyS57Bv/kH+mOQZEBWrBsp/Fl4IOxVOwiJxkK6nGXnFc16vbGWMxIunhJbB+A9dDFlqzEDFmYea91ZI6DURwz8D4hfq3L/ACSf1RUdfTfp8zRCXtZj7RDiR6wI6wSIBrmZ1B4TIWkYC4oHDiNQK6dMWG5ifSkhMyh1J1LRQ/Ek6d0UTac81W80lenFK+4iOrwGi9PduSi3x2f/AEx8RLdVW/3K8/lI2SQ/KLA2or4xVl5iQWatPOS6uSoox3GnVE68rnU/XSyqe73iIDbdnvYONhJ3d9DHquCfkmce5rk1Fjy088CZacRNBFKpdSlZFdGOCtWmsSzMxNtYTEg2va0soJ5krBHXFXJrIVl4Z+RfUhQJBCHChQ2EYih6Iu2tk9aDhzQmlKW2Lwv3apB13kkYHaI5pRW6ux0pvbYTlsqM63m0S0/K00FtlJA+8KpO8RxLT2kTlojnabPVSFZ8xNIaDE4ZR8JFKomC0unEoEUrvERrsaVV6Mwk8ierT88YbUuxunjJdL60/WzC1ge2kwfzJjjfkqjpla8klo9AUIrt2I2jFD1pI/FS4OsGHql0nzph5Q/1ZUK7oKCy6LPHoreA5LgWOhYPbHFSLg812vvsEdaFd0DhZrGp6XB2tKa60lMWGLOUPMfQfcmT2LBgoLJwHhh9Cr3XCk9Ck98RqSvSZdZ2pUlXYqsTeTTWpalbDm1+BiMpmgcW2zzskfyqMKhkXlZT6MyjnQrwhirdA0urHvDxETJmnhpbA5isfphwtdzWlX8Q96YKEVfl8e3T0JhRYNsK9Q/EPCOwDMd847Pdwcog8TrdOulIlRkpJvcJkpG1pynYYDu+UpwWy06NmB6DA5zyYGrjDzCvWTUdaY7LOM0iskHkfVTK+ZwBY6cDHEyk0jz0BfKacoTzoXUdBgXITiv8PaBPIcorqOMGW7bnUec0y+OSooJ3Goh7uQrgb8poBAfQ8hNMVZkkig1BNQa6IoPz1mvGgVjrzqUj+8FkZbs6H2XWDyk3k/Enwi6w3KTQwShyusXV/wB4WB5M7J5LsBV5hxTR9ZpwoPbBMZPWgtQUxNuLW2KpK0pUQNYv4VSeI1iWY/Z7LnFuqDyFFHVWkdsrJqfll5yXmrqRUEPpCkEawaUJiJV3suPFEj1jPnhTqrKSrWVJ4W/GOtSsvoD9nV4ktV7DBI2myo3n0SDr2tSGSvx7YKys44oUaSlscmXoOyOezegIiU9R+WHusL8YnEo6NEwyfurT3wTeZnjomFp5mE98VHZW0h5s4rfLIPeIdiohMu/7RlX4hHamI1Sr50str5loPbSJFG0x9swv35SnYuOCcnh5zckv8JaO8wWFEOYdGmWV90D9KoaZhSdLT6ea+OysWk2q+POlpb7ri09qYkRbS9cuB7r570wWFA1dtqGlUwnervEN+cp9s6Oc+KYLi3ONl0cz1e6OC2E+ze+IHuhWOgT86f8AqF9X9MdgobVR7N3pHhCgCjJu2RajWNGphPGBid6T3RRXlCtGExKOJ4ynhdRoYryE08mhlp69yV0V16YLjKyfQKPMMzCeScehQ7472l/JxUwcmZs+YNFZsK4nBmzuJA7YJsWNdTRl15sageGndeqOgw1WVMg5hMyrjB1m5Ud4izLWJJP/ALs/SvqLp0hKsN4iHHgpMpPys6nQWX08S03esVgXMttVrMSLrSh9oyb38prGhdyNnW8WJhSxxGjo7lRVXP2g1g7LtujkkoPQrxiGUmDpMoV+7Wk4hXqPK6rqxGjsuZtWmauyky3jisXQkVqSSk4jZSA0xlDKrFJqUcb4ypu+PiFYO5KykgBnZN9Rc1tIfuU52zp1aoibdZLh3wFXZ9bXADa1LH+WljQbApVRvii/KvvHhS8+oH1pi4PhSsQZcn3qcK42OW+B2RWctZIwL0tXiL/hHOkzcEt5KKP+FcHvTau5cWEZKkfZrTzTTnjEzlrte1lv4yj2Q9NoNn02TzXz1w6YsDGsnljQp4f9yuJPkp1Oh2Y/5Fe1MTN8LQEkbEK8YS6DSn8h7zABCbPmNT7w/FSe1EcMjMj7d072z+iHlaeL8v8A7Q3Op4q7h/VBQDRJzGt1zpb/AKIYqXf1ur6UdyIeqYSBiKc4T4xE5OIPEPhgoBeTu+1V8SP6IURGcRs6R4QoKCjCIYk3zwVtE89xXQaGLAsFxH1b7qBt4Q3VgZNvNq/eJNSeUkXuzGOSJZSR5POOMn1VKoPhVhHQtWK86MenLiw2kzKRiWXucFJ7xFYuS6lDyiWLRrisJvAbapx6oMpnpkCjiGJnDzx9Go7aiqd9IFTGUCUmjzDze26FjpT4RaleVTIarDwEZWzkH93mVgjW2/X8iqxZTa9pNaHWplPquooekeEBELknzwVNlXwq7jEhyeUMWX3UbAu8PhVWK3C2hgZagfvVmrTxrYVeHwxO7lTJrQnyN2Wl3dCvKJdV89ABJ3wBTMTzWnNPDaCg9OIjZZO2sXWgPIZlletxKEFKjxhwqBjLUqjSHcqyjc0sVcmZZ1J1JkyroKjFlLKR9ipRHqyaU9F6kFfJgfOW4dhcSOwmJUyKToSTtK/7RgbggTCx5sq4P4SPGGmcfOGa6ZgDsEGvkkezG8k+EcNln1GxuPeqHgWQGS+fs2B70wo9gistDx1yg2fSK740ws/jKB91PfDTLoGlaR8I7oAMt5O77SWH4Sz2mOpkHPbt7pavaqNMpTY+1HxeERKmWvaV3nxgAAiy3Pbr3S6R2wvktwfbTG5Laf0wacm2eMncqIlTbHqk/dgAEmyl+1mT+IkfohQTM8z7M/CIUAHl6JudSK3WpgcaTQw05QtHgzEupG1Sbw7IuD9nq/PlXb1NBadCvyk1hrzc+1g4lDtNTqLpO+HNtdlYaSjLEnT+nv5EsnKS68WHij/bc/T/AGi63ZUxWiJkKr6K2wquzCkBFTzR+vklI5SBeHVjBCzFS1asTASr1FqI6lRlugsvD9+Z0dHVaqP4vhn6d/ocmrGcUPpZVl3a2u4roUIGC40eA7MyxHouJKk9IqKRrjMzKRgEuDjC9II1VBEUprKktijsu5TWSkaOcEgxtGT8mcs4bXUlT/0V7Jt+ZbWld1icQk1ISqhI6x1R6JLW0qabDi5JbadRddFDzITq3R5g07ZsyoXVIaWcAcWyCdZIpHrNj2K7KspSJh+YFML7iAlI5KrpURvMKbfmgguGNRPLA+jYJ9xig+JwiOZ6bP2d0cp1CepIMTOTqftXmE01Z0q7KRUVb8qPNvOkezYUvrpTriMmlISkvHznGk7A6pXYBHBKE6XK+6hZ7TEDuVqh9VIzCtqrjY61V6oqqyonlebKstjlv3upCe+HnkMBMWen1XD9wDth3ycn2St5SICrtWeVpflm9iWSvrUsdkML00fOnHPuMoT3GCvUXyDws+mhoDnX4CO/JyvUb3kmM2pbnpTEx/Ep1BAipMKb9OYd3zKh3iCh2bA2eeJsfdJ74jVLgaVtj7oHaYwbipSuLl7YXlL/AFmOByU9Fm+dX0a1fpgpCs3GdbGGeb/JCjE51v8Aya90uYUKkFnrE7kzLOgqWw2VesBdPxJoYwM/aDjMwGkLVmyaXVnOCn370KFGkfzJET/LZorRsBgtX80kKI0jg9QwjFPWe2sqCkJUBxisdhRzQberNev2L/REz2VEqmXReZq2eSogdFaRVyWt153guLvjaB4QoUZ6/wCGNrDPU/p7epqbJ5XDygtbeT8upBUWk14xh2QZ/Z3kxLrlytbZUoKoLy1KAGxBVd6oUKOtt7UeZNJaskgzay80QltKEDYhPFx0iumcWqlVE1prhQoTEX0sAJrjXnPjGTyitt5rBC7v3UntEKFDXYCGw5xx8/SOLPMsp/lIjWs5PMHSknncUe1UdhRjbsoYuwWBX6JG8V7YhEo2nQ22Pw0+EKFFolllrcOYU7ItBgVrj8R8YUKENHfJE8XWYUKFDA//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pic>
        <p:nvPicPr>
          <p:cNvPr id="27659" name="Picture 18" descr="https://encrypted-tbn0.gstatic.com/images?q=tbn:ANd9GcTzR34qKA4Pqyp5OYDtI_mFd_cHxC4nqJ3fcs_CV8163R7dIA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451" y="4243389"/>
            <a:ext cx="17272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0" descr="https://encrypted-tbn2.gstatic.com/images?q=tbn:ANd9GcR1SGtZNQOOSedqRy60edT2txuACcnt-4XJGRhHsfjH4ihi4-9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937" y="3403823"/>
            <a:ext cx="3652839" cy="33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22" descr="http://static.uk.groupon-content.net/dealarc/img/slider/689/online-book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3551" y="2259809"/>
            <a:ext cx="34750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4" descr="http://www.msfarmtables.com/curved_arrow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3" y="2422525"/>
            <a:ext cx="45069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8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727200" y="115888"/>
            <a:ext cx="6699250" cy="914400"/>
          </a:xfrm>
        </p:spPr>
        <p:txBody>
          <a:bodyPr/>
          <a:lstStyle/>
          <a:p>
            <a:r>
              <a:rPr lang="en-US" altLang="en-US" sz="2800">
                <a:solidFill>
                  <a:schemeClr val="bg1"/>
                </a:solidFill>
                <a:latin typeface="Calibri" panose="020F0502020204030204" pitchFamily="34" charset="0"/>
              </a:rPr>
              <a:t>Find, Identify, Select, </a:t>
            </a:r>
            <a:r>
              <a:rPr lang="en-US" altLang="en-US" sz="2800" u="sng">
                <a:solidFill>
                  <a:schemeClr val="bg1"/>
                </a:solidFill>
                <a:latin typeface="Calibri" panose="020F0502020204030204" pitchFamily="34" charset="0"/>
              </a:rPr>
              <a:t>Obtain </a:t>
            </a:r>
            <a:r>
              <a:rPr lang="en-US" altLang="en-US" sz="2800">
                <a:solidFill>
                  <a:schemeClr val="bg1"/>
                </a:solidFill>
                <a:latin typeface="Calibri" panose="020F0502020204030204" pitchFamily="34" charset="0"/>
              </a:rPr>
              <a:t>(Data!)</a:t>
            </a:r>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00EEC4F-8746-4FFE-BF7C-4706C0146354}"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14" name="Title 1"/>
          <p:cNvSpPr txBox="1">
            <a:spLocks/>
          </p:cNvSpPr>
          <p:nvPr/>
        </p:nvSpPr>
        <p:spPr bwMode="auto">
          <a:xfrm>
            <a:off x="1105469" y="366145"/>
            <a:ext cx="6699250" cy="914400"/>
          </a:xfrm>
          <a:prstGeom prst="rect">
            <a:avLst/>
          </a:prstGeom>
          <a:noFill/>
          <a:ln w="9525">
            <a:noFill/>
            <a:miter lim="800000"/>
            <a:headEnd/>
            <a:tailEnd/>
          </a:ln>
        </p:spPr>
        <p:txBody>
          <a:bodyPr anchor="ctr"/>
          <a:lstStyle/>
          <a:p>
            <a:pPr eaLnBrk="0" hangingPunct="0">
              <a:defRPr/>
            </a:pPr>
            <a:r>
              <a:rPr lang="en-US" sz="3600" kern="0" dirty="0">
                <a:solidFill>
                  <a:srgbClr val="CC772E"/>
                </a:solidFill>
                <a:latin typeface="Calibri" pitchFamily="34" charset="0"/>
                <a:ea typeface="+mj-ea"/>
                <a:cs typeface="+mj-cs"/>
              </a:rPr>
              <a:t>Building collections </a:t>
            </a:r>
          </a:p>
        </p:txBody>
      </p:sp>
      <p:sp>
        <p:nvSpPr>
          <p:cNvPr id="107522" name="Text Box 8"/>
          <p:cNvSpPr txBox="1">
            <a:spLocks noChangeArrowheads="1"/>
          </p:cNvSpPr>
          <p:nvPr/>
        </p:nvSpPr>
        <p:spPr bwMode="auto">
          <a:xfrm>
            <a:off x="1105469" y="2024063"/>
            <a:ext cx="4806381" cy="2686050"/>
          </a:xfrm>
          <a:prstGeom prst="rect">
            <a:avLst/>
          </a:prstGeom>
          <a:noFill/>
          <a:ln w="9525">
            <a:noFill/>
            <a:miter lim="800000"/>
            <a:headEnd/>
            <a:tailEnd/>
          </a:ln>
        </p:spPr>
        <p:txBody>
          <a:bodyPr lIns="0" tIns="0" rIns="0" bIns="0"/>
          <a:lstStyle/>
          <a:p>
            <a:pPr marL="360363" lvl="1" indent="-360363">
              <a:buClr>
                <a:srgbClr val="4F6228"/>
              </a:buClr>
              <a:buFont typeface="Symbol" pitchFamily="18" charset="2"/>
              <a:buChar char="·"/>
              <a:defRPr/>
            </a:pPr>
            <a:r>
              <a:rPr lang="en-AU" altLang="en-US" sz="2400" dirty="0">
                <a:latin typeface="Calibri" panose="020F0502020204030204" pitchFamily="34" charset="0"/>
              </a:rPr>
              <a:t>Research Data Australia</a:t>
            </a:r>
          </a:p>
          <a:p>
            <a:pPr marL="360363" indent="-360363">
              <a:buClr>
                <a:srgbClr val="4F6228"/>
              </a:buClr>
              <a:buFont typeface="Symbol" pitchFamily="18" charset="2"/>
              <a:buChar char="·"/>
              <a:defRPr/>
            </a:pPr>
            <a:r>
              <a:rPr lang="en-AU" altLang="en-US" sz="2400" dirty="0">
                <a:latin typeface="Calibri" panose="020F0502020204030204" pitchFamily="34" charset="0"/>
              </a:rPr>
              <a:t>Atlas of Living Australia</a:t>
            </a:r>
          </a:p>
          <a:p>
            <a:pPr marL="360363" indent="-360363">
              <a:buClr>
                <a:srgbClr val="4F6228"/>
              </a:buClr>
              <a:buFont typeface="Symbol" pitchFamily="18" charset="2"/>
              <a:buChar char="·"/>
              <a:defRPr/>
            </a:pPr>
            <a:r>
              <a:rPr lang="en-AU" altLang="en-US" sz="2400" dirty="0">
                <a:latin typeface="Calibri" panose="020F0502020204030204" pitchFamily="34" charset="0"/>
              </a:rPr>
              <a:t>Australian Data Archive </a:t>
            </a:r>
          </a:p>
          <a:p>
            <a:pPr marL="360363" indent="-360363">
              <a:buClr>
                <a:srgbClr val="4F6228"/>
              </a:buClr>
              <a:buFont typeface="Symbol" pitchFamily="18" charset="2"/>
              <a:buChar char="·"/>
              <a:defRPr/>
            </a:pPr>
            <a:r>
              <a:rPr lang="en-AU" altLang="en-US" sz="2400" dirty="0">
                <a:latin typeface="Calibri" panose="020F0502020204030204" pitchFamily="34" charset="0"/>
              </a:rPr>
              <a:t>Tropical Data Hub</a:t>
            </a:r>
          </a:p>
          <a:p>
            <a:pPr marL="360363" indent="-360363">
              <a:buClr>
                <a:srgbClr val="4F6228"/>
              </a:buClr>
              <a:buFont typeface="Symbol" pitchFamily="18" charset="2"/>
              <a:buChar char="·"/>
              <a:defRPr/>
            </a:pPr>
            <a:r>
              <a:rPr lang="en-AU" altLang="en-US" sz="2400" dirty="0">
                <a:latin typeface="Calibri" panose="020F0502020204030204" pitchFamily="34" charset="0"/>
              </a:rPr>
              <a:t>Australian Ocean Data Network </a:t>
            </a:r>
          </a:p>
          <a:p>
            <a:pPr marL="360363" indent="-360363">
              <a:buClr>
                <a:srgbClr val="4F6228"/>
              </a:buClr>
              <a:buFont typeface="Symbol" pitchFamily="18" charset="2"/>
              <a:buChar char="·"/>
              <a:defRPr/>
            </a:pPr>
            <a:r>
              <a:rPr lang="en-AU" altLang="en-US" sz="2400" dirty="0">
                <a:latin typeface="Calibri" panose="020F0502020204030204" pitchFamily="34" charset="0"/>
              </a:rPr>
              <a:t>CSIRO Data Access Portal</a:t>
            </a:r>
          </a:p>
          <a:p>
            <a:pPr marL="360363" indent="-360363">
              <a:buClr>
                <a:srgbClr val="4F6228"/>
              </a:buClr>
              <a:buFont typeface="Symbol" pitchFamily="18" charset="2"/>
              <a:buChar char="·"/>
              <a:defRPr/>
            </a:pPr>
            <a:r>
              <a:rPr lang="en-AU" altLang="en-US" sz="2400" dirty="0">
                <a:latin typeface="Calibri" panose="020F0502020204030204" pitchFamily="34" charset="0"/>
              </a:rPr>
              <a:t>data.gov.au</a:t>
            </a:r>
          </a:p>
          <a:p>
            <a:pPr marL="360363" indent="-360363">
              <a:buClr>
                <a:srgbClr val="4F6228"/>
              </a:buClr>
              <a:buFont typeface="Symbol" pitchFamily="18" charset="2"/>
              <a:buChar char="·"/>
              <a:defRPr/>
            </a:pPr>
            <a:r>
              <a:rPr lang="en-AU" altLang="en-US" sz="2400" dirty="0">
                <a:latin typeface="Calibri" panose="020F0502020204030204" pitchFamily="34" charset="0"/>
              </a:rPr>
              <a:t>Institutional data repository</a:t>
            </a:r>
          </a:p>
          <a:p>
            <a:pPr marL="360363" indent="-360363">
              <a:buClr>
                <a:srgbClr val="4F6228"/>
              </a:buClr>
              <a:buFont typeface="Symbol" pitchFamily="18" charset="2"/>
              <a:buChar char="·"/>
              <a:defRPr/>
            </a:pPr>
            <a:r>
              <a:rPr lang="en-AU" altLang="en-US" sz="2400" dirty="0">
                <a:latin typeface="Calibri" panose="020F0502020204030204" pitchFamily="34" charset="0"/>
              </a:rPr>
              <a:t>.... more</a:t>
            </a:r>
          </a:p>
          <a:p>
            <a:pPr>
              <a:defRPr/>
            </a:pPr>
            <a:endParaRPr lang="en-AU" sz="800" dirty="0">
              <a:solidFill>
                <a:srgbClr val="4F6228"/>
              </a:solidFill>
              <a:latin typeface="Times New Roman" pitchFamily="18" charset="0"/>
            </a:endParaRPr>
          </a:p>
          <a:p>
            <a:pPr>
              <a:defRPr/>
            </a:pPr>
            <a:endParaRPr lang="en-AU" sz="800" dirty="0">
              <a:solidFill>
                <a:srgbClr val="939598"/>
              </a:solidFill>
              <a:latin typeface="Times New Roman" pitchFamily="18" charset="0"/>
            </a:endParaRPr>
          </a:p>
          <a:p>
            <a:pPr>
              <a:defRPr/>
            </a:pPr>
            <a:endParaRPr lang="en-US" dirty="0"/>
          </a:p>
        </p:txBody>
      </p:sp>
      <p:sp>
        <p:nvSpPr>
          <p:cNvPr id="107523" name="Text Box 9"/>
          <p:cNvSpPr txBox="1">
            <a:spLocks noChangeArrowheads="1"/>
          </p:cNvSpPr>
          <p:nvPr/>
        </p:nvSpPr>
        <p:spPr bwMode="auto">
          <a:xfrm>
            <a:off x="5911850" y="538163"/>
            <a:ext cx="4510088" cy="2206625"/>
          </a:xfrm>
          <a:prstGeom prst="rect">
            <a:avLst/>
          </a:prstGeom>
          <a:noFill/>
          <a:ln w="9525">
            <a:noFill/>
            <a:miter lim="800000"/>
            <a:headEnd/>
            <a:tailEnd/>
          </a:ln>
        </p:spPr>
        <p:txBody>
          <a:bodyPr lIns="0" tIns="0" rIns="0" bIns="0"/>
          <a:lstStyle/>
          <a:p>
            <a:pPr marL="720725" lvl="1" indent="-263525">
              <a:buClr>
                <a:srgbClr val="4F6228"/>
              </a:buClr>
              <a:buFont typeface="Symbol" pitchFamily="18" charset="2"/>
              <a:buChar char="·"/>
              <a:defRPr/>
            </a:pPr>
            <a:r>
              <a:rPr lang="en-AU" altLang="en-US" sz="2400" dirty="0">
                <a:latin typeface="Calibri" panose="020F0502020204030204" pitchFamily="34" charset="0"/>
              </a:rPr>
              <a:t>Government data portals - </a:t>
            </a:r>
            <a:r>
              <a:rPr lang="en-AU" altLang="en-US" sz="2000" dirty="0">
                <a:latin typeface="Calibri" panose="020F0502020204030204" pitchFamily="34" charset="0"/>
              </a:rPr>
              <a:t>data.gov</a:t>
            </a:r>
            <a:r>
              <a:rPr lang="en-AU" sz="1050" dirty="0">
                <a:solidFill>
                  <a:srgbClr val="4F6228"/>
                </a:solidFill>
                <a:latin typeface="Times New Roman" pitchFamily="18" charset="0"/>
              </a:rPr>
              <a:t>,   </a:t>
            </a:r>
            <a:r>
              <a:rPr lang="en-AU" altLang="en-US" sz="2000" dirty="0">
                <a:latin typeface="Calibri" panose="020F0502020204030204" pitchFamily="34" charset="0"/>
              </a:rPr>
              <a:t>data.gov.uk,  </a:t>
            </a:r>
            <a:br>
              <a:rPr lang="en-AU" altLang="en-US" sz="2000" dirty="0">
                <a:latin typeface="Calibri" panose="020F0502020204030204" pitchFamily="34" charset="0"/>
              </a:rPr>
            </a:br>
            <a:r>
              <a:rPr lang="en-AU" altLang="en-US" sz="2000" dirty="0">
                <a:latin typeface="Calibri" panose="020F0502020204030204" pitchFamily="34" charset="0"/>
              </a:rPr>
              <a:t>data.govt.nz …</a:t>
            </a:r>
            <a:endParaRPr lang="en-AU" altLang="en-US" sz="2400" dirty="0">
              <a:latin typeface="Calibri" panose="020F0502020204030204" pitchFamily="34" charset="0"/>
            </a:endParaRPr>
          </a:p>
          <a:p>
            <a:pPr marL="720725" lvl="1" indent="-263525">
              <a:defRPr/>
            </a:pPr>
            <a:endParaRPr lang="en-AU" altLang="en-US" sz="2400" dirty="0">
              <a:latin typeface="Calibri" panose="020F0502020204030204" pitchFamily="34" charset="0"/>
            </a:endParaRPr>
          </a:p>
          <a:p>
            <a:pPr marL="720725" lvl="1" indent="-263525">
              <a:buClr>
                <a:srgbClr val="4F6228"/>
              </a:buClr>
              <a:buFont typeface="Symbol" pitchFamily="18" charset="2"/>
              <a:buChar char="·"/>
              <a:defRPr/>
            </a:pPr>
            <a:r>
              <a:rPr lang="en-AU" altLang="en-US" sz="2400" dirty="0">
                <a:latin typeface="Calibri" panose="020F0502020204030204" pitchFamily="34" charset="0"/>
              </a:rPr>
              <a:t>Discipline specific – </a:t>
            </a:r>
            <a:br>
              <a:rPr lang="en-AU" altLang="en-US" sz="2400" dirty="0">
                <a:latin typeface="Calibri" panose="020F0502020204030204" pitchFamily="34" charset="0"/>
              </a:rPr>
            </a:br>
            <a:r>
              <a:rPr lang="en-AU" altLang="en-US" sz="2000" dirty="0">
                <a:latin typeface="Calibri" panose="020F0502020204030204" pitchFamily="34" charset="0"/>
              </a:rPr>
              <a:t>Pangaea, Polar Data Catalogue, ICPSR, Gene Expression Omnibus, Dryad …</a:t>
            </a:r>
            <a:endParaRPr lang="en-AU" altLang="en-US" sz="2400" dirty="0">
              <a:latin typeface="Calibri" panose="020F0502020204030204" pitchFamily="34" charset="0"/>
            </a:endParaRPr>
          </a:p>
          <a:p>
            <a:pPr marL="720725" lvl="1" indent="-263525">
              <a:defRPr/>
            </a:pPr>
            <a:endParaRPr lang="en-AU" altLang="en-US" sz="2400" dirty="0">
              <a:latin typeface="Calibri" panose="020F0502020204030204" pitchFamily="34" charset="0"/>
            </a:endParaRPr>
          </a:p>
          <a:p>
            <a:pPr marL="720725" lvl="1" indent="-263525">
              <a:buClr>
                <a:srgbClr val="4F6228"/>
              </a:buClr>
              <a:buFont typeface="Symbol" pitchFamily="18" charset="2"/>
              <a:buChar char="·"/>
              <a:defRPr/>
            </a:pPr>
            <a:r>
              <a:rPr lang="en-AU" altLang="en-US" sz="2400" dirty="0">
                <a:latin typeface="Calibri" panose="020F0502020204030204" pitchFamily="34" charset="0"/>
              </a:rPr>
              <a:t>Organisational – </a:t>
            </a:r>
            <a:br>
              <a:rPr lang="en-AU" altLang="en-US" sz="2400" dirty="0">
                <a:latin typeface="Calibri" panose="020F0502020204030204" pitchFamily="34" charset="0"/>
              </a:rPr>
            </a:br>
            <a:r>
              <a:rPr lang="en-AU" altLang="en-US" sz="2000" dirty="0">
                <a:latin typeface="Calibri" panose="020F0502020204030204" pitchFamily="34" charset="0"/>
              </a:rPr>
              <a:t>NASA, World Health Organisation, United Nations, </a:t>
            </a:r>
            <a:r>
              <a:rPr lang="en-AU" altLang="en-US" sz="2000" dirty="0" err="1">
                <a:latin typeface="Calibri" panose="020F0502020204030204" pitchFamily="34" charset="0"/>
              </a:rPr>
              <a:t>Gapminder</a:t>
            </a:r>
            <a:r>
              <a:rPr lang="en-AU" altLang="en-US" sz="2000" dirty="0">
                <a:latin typeface="Calibri" panose="020F0502020204030204" pitchFamily="34" charset="0"/>
              </a:rPr>
              <a:t>.... </a:t>
            </a:r>
            <a:endParaRPr lang="en-AU" altLang="en-US" sz="2400" dirty="0">
              <a:latin typeface="Calibri" panose="020F0502020204030204" pitchFamily="34" charset="0"/>
            </a:endParaRPr>
          </a:p>
          <a:p>
            <a:pPr marL="720725" lvl="1" indent="-263525">
              <a:defRPr/>
            </a:pPr>
            <a:endParaRPr lang="en-AU" altLang="en-US" sz="2400" dirty="0">
              <a:latin typeface="Calibri" panose="020F0502020204030204" pitchFamily="34" charset="0"/>
            </a:endParaRPr>
          </a:p>
          <a:p>
            <a:pPr marL="720725" lvl="1" indent="-263525">
              <a:buClr>
                <a:srgbClr val="4F6228"/>
              </a:buClr>
              <a:buFont typeface="Symbol" pitchFamily="18" charset="2"/>
              <a:buChar char="·"/>
              <a:defRPr/>
            </a:pPr>
            <a:r>
              <a:rPr lang="en-AU" altLang="en-US" sz="2400" dirty="0">
                <a:latin typeface="Calibri" panose="020F0502020204030204" pitchFamily="34" charset="0"/>
              </a:rPr>
              <a:t>Lists of data repositories – </a:t>
            </a:r>
            <a:r>
              <a:rPr lang="en-AU" altLang="en-US" sz="2000" dirty="0">
                <a:latin typeface="Calibri" panose="020F0502020204030204" pitchFamily="34" charset="0"/>
              </a:rPr>
              <a:t>DataCite, </a:t>
            </a:r>
            <a:r>
              <a:rPr lang="en-AU" altLang="en-US" sz="2000" dirty="0" err="1">
                <a:latin typeface="Calibri" panose="020F0502020204030204" pitchFamily="34" charset="0"/>
              </a:rPr>
              <a:t>Databib</a:t>
            </a:r>
            <a:r>
              <a:rPr lang="en-AU" altLang="en-US" sz="2000" dirty="0">
                <a:latin typeface="Calibri" panose="020F0502020204030204" pitchFamily="34" charset="0"/>
              </a:rPr>
              <a:t>, re3data.org …</a:t>
            </a:r>
          </a:p>
          <a:p>
            <a:pPr lvl="1">
              <a:defRPr/>
            </a:pPr>
            <a:endParaRPr lang="en-AU" sz="1100" dirty="0">
              <a:solidFill>
                <a:srgbClr val="4F6228"/>
              </a:solidFill>
              <a:latin typeface="Times New Roman" pitchFamily="18" charset="0"/>
            </a:endParaRPr>
          </a:p>
          <a:p>
            <a:pPr lvl="1">
              <a:defRPr/>
            </a:pPr>
            <a:endParaRPr lang="en-AU" sz="1000" dirty="0">
              <a:solidFill>
                <a:srgbClr val="808080"/>
              </a:solidFill>
              <a:latin typeface="Times New Roman" pitchFamily="18" charset="0"/>
            </a:endParaRPr>
          </a:p>
          <a:p>
            <a:pPr lvl="1">
              <a:defRPr/>
            </a:pPr>
            <a:endParaRPr lang="en-AU" sz="1000" dirty="0">
              <a:solidFill>
                <a:srgbClr val="808080"/>
              </a:solidFill>
              <a:latin typeface="Times New Roman" pitchFamily="18" charset="0"/>
            </a:endParaRPr>
          </a:p>
          <a:p>
            <a:pPr lvl="1">
              <a:defRPr/>
            </a:pPr>
            <a:endParaRPr lang="en-AU" sz="1200" dirty="0">
              <a:solidFill>
                <a:srgbClr val="808080"/>
              </a:solidFill>
              <a:latin typeface="Times New Roman" pitchFamily="18" charset="0"/>
            </a:endParaRPr>
          </a:p>
          <a:p>
            <a:pPr lvl="1">
              <a:spcAft>
                <a:spcPts val="1000"/>
              </a:spcAft>
              <a:defRPr/>
            </a:pPr>
            <a:endParaRPr lang="en-AU" sz="1100" dirty="0">
              <a:solidFill>
                <a:srgbClr val="808080"/>
              </a:solidFill>
              <a:latin typeface="Times New Roman" pitchFamily="18" charset="0"/>
            </a:endParaRPr>
          </a:p>
          <a:p>
            <a:pPr>
              <a:defRPr/>
            </a:pPr>
            <a:endParaRPr lang="en-US" dirty="0"/>
          </a:p>
        </p:txBody>
      </p:sp>
    </p:spTree>
    <p:extLst>
      <p:ext uri="{BB962C8B-B14F-4D97-AF65-F5344CB8AC3E}">
        <p14:creationId xmlns:p14="http://schemas.microsoft.com/office/powerpoint/2010/main" val="942033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87A8F5F-C693-4B78-92FB-37F2E78D028A}"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3" name="Title 2"/>
          <p:cNvSpPr txBox="1">
            <a:spLocks/>
          </p:cNvSpPr>
          <p:nvPr/>
        </p:nvSpPr>
        <p:spPr>
          <a:xfrm>
            <a:off x="738543" y="615950"/>
            <a:ext cx="6656388" cy="596900"/>
          </a:xfrm>
          <a:prstGeom prst="rect">
            <a:avLst/>
          </a:prstGeom>
          <a:solidFill>
            <a:srgbClr val="FFFFFF"/>
          </a:solidFill>
        </p:spPr>
        <p:txBody>
          <a:bodyPr/>
          <a:lstStyle/>
          <a:p>
            <a:pPr eaLnBrk="0" hangingPunct="0">
              <a:defRPr/>
            </a:pPr>
            <a:r>
              <a:rPr lang="en-US" sz="3600" b="1" kern="0" dirty="0">
                <a:solidFill>
                  <a:srgbClr val="CC772E"/>
                </a:solidFill>
                <a:latin typeface="Calibri" pitchFamily="34" charset="0"/>
                <a:ea typeface="+mj-ea"/>
                <a:cs typeface="+mj-cs"/>
              </a:rPr>
              <a:t>Library services ….</a:t>
            </a:r>
            <a:endParaRPr lang="en-AU" sz="3600" b="1" kern="0" dirty="0">
              <a:solidFill>
                <a:srgbClr val="CC772E"/>
              </a:solidFill>
              <a:latin typeface="Calibri" pitchFamily="34" charset="0"/>
              <a:ea typeface="+mj-ea"/>
              <a:cs typeface="+mj-cs"/>
            </a:endParaRPr>
          </a:p>
        </p:txBody>
      </p:sp>
      <p:sp>
        <p:nvSpPr>
          <p:cNvPr id="4" name="Title 2"/>
          <p:cNvSpPr txBox="1">
            <a:spLocks/>
          </p:cNvSpPr>
          <p:nvPr/>
        </p:nvSpPr>
        <p:spPr>
          <a:xfrm>
            <a:off x="2403475" y="1212850"/>
            <a:ext cx="7424738" cy="596900"/>
          </a:xfrm>
          <a:prstGeom prst="rect">
            <a:avLst/>
          </a:prstGeom>
          <a:solidFill>
            <a:srgbClr val="FFFFFF"/>
          </a:solidFill>
        </p:spPr>
        <p:txBody>
          <a:bodyPr/>
          <a:lstStyle/>
          <a:p>
            <a:pPr eaLnBrk="0" hangingPunct="0">
              <a:defRPr/>
            </a:pPr>
            <a:r>
              <a:rPr lang="en-US" sz="3600" b="1" kern="0" dirty="0">
                <a:solidFill>
                  <a:srgbClr val="CC772E"/>
                </a:solidFill>
                <a:latin typeface="Calibri" pitchFamily="34" charset="0"/>
                <a:ea typeface="+mj-ea"/>
                <a:cs typeface="+mj-cs"/>
              </a:rPr>
              <a:t>which support </a:t>
            </a:r>
          </a:p>
          <a:p>
            <a:pPr eaLnBrk="0" hangingPunct="0">
              <a:defRPr/>
            </a:pPr>
            <a:r>
              <a:rPr lang="en-US" sz="3600" b="1" kern="0" dirty="0">
                <a:solidFill>
                  <a:srgbClr val="CC772E"/>
                </a:solidFill>
                <a:latin typeface="Calibri" pitchFamily="34" charset="0"/>
                <a:ea typeface="+mj-ea"/>
                <a:cs typeface="+mj-cs"/>
              </a:rPr>
              <a:t>teaching, learning &amp; research…. in a</a:t>
            </a:r>
            <a:endParaRPr lang="en-AU" sz="3600" b="1" kern="0" dirty="0">
              <a:solidFill>
                <a:srgbClr val="CC772E"/>
              </a:solidFill>
              <a:latin typeface="Calibri" pitchFamily="34" charset="0"/>
              <a:ea typeface="+mj-ea"/>
              <a:cs typeface="+mj-cs"/>
            </a:endParaRPr>
          </a:p>
        </p:txBody>
      </p:sp>
      <p:pic>
        <p:nvPicPr>
          <p:cNvPr id="58373" name="Picture 2" descr="http://www.educationaldatamining.org/IEDMS/sites/default/files/images/ed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4" y="2301876"/>
            <a:ext cx="72421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24876" y="5097463"/>
            <a:ext cx="1782763" cy="831850"/>
          </a:xfrm>
          <a:prstGeom prst="rect">
            <a:avLst/>
          </a:prstGeom>
          <a:noFill/>
        </p:spPr>
        <p:txBody>
          <a:bodyPr>
            <a:spAutoFit/>
          </a:bodyPr>
          <a:lstStyle/>
          <a:p>
            <a:pPr>
              <a:defRPr/>
            </a:pPr>
            <a:r>
              <a:rPr lang="en-US" sz="4800" b="1" kern="0" dirty="0">
                <a:solidFill>
                  <a:srgbClr val="CC772E"/>
                </a:solidFill>
                <a:latin typeface="Calibri" pitchFamily="34" charset="0"/>
                <a:ea typeface="+mj-ea"/>
                <a:cs typeface="+mj-cs"/>
              </a:rPr>
              <a:t>world</a:t>
            </a:r>
            <a:endParaRPr lang="en-AU" sz="4800" b="1" kern="0" dirty="0">
              <a:solidFill>
                <a:srgbClr val="CC772E"/>
              </a:solidFill>
              <a:latin typeface="Calibri" pitchFamily="34" charset="0"/>
              <a:ea typeface="+mj-ea"/>
              <a:cs typeface="+mj-cs"/>
            </a:endParaRPr>
          </a:p>
        </p:txBody>
      </p:sp>
      <p:sp>
        <p:nvSpPr>
          <p:cNvPr id="58375" name="Rectangle 7"/>
          <p:cNvSpPr>
            <a:spLocks noChangeArrowheads="1"/>
          </p:cNvSpPr>
          <p:nvPr/>
        </p:nvSpPr>
        <p:spPr bwMode="auto">
          <a:xfrm>
            <a:off x="1524000" y="6589713"/>
            <a:ext cx="2787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AU" altLang="en-US" sz="1200"/>
              <a:t>http://theteachingnut.blogspot.com.au/</a:t>
            </a:r>
          </a:p>
        </p:txBody>
      </p:sp>
    </p:spTree>
    <p:extLst>
      <p:ext uri="{BB962C8B-B14F-4D97-AF65-F5344CB8AC3E}">
        <p14:creationId xmlns:p14="http://schemas.microsoft.com/office/powerpoint/2010/main" val="3647018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52319" y="115888"/>
            <a:ext cx="6699250" cy="914400"/>
          </a:xfrm>
        </p:spPr>
        <p:txBody>
          <a:bodyPr/>
          <a:lstStyle/>
          <a:p>
            <a:r>
              <a:rPr lang="en-US" altLang="en-US" dirty="0" smtClean="0">
                <a:solidFill>
                  <a:srgbClr val="CC772E"/>
                </a:solidFill>
                <a:latin typeface="Calibri" panose="020F0502020204030204" pitchFamily="34" charset="0"/>
              </a:rPr>
              <a:t>Skills Training: for Librarians</a:t>
            </a:r>
          </a:p>
        </p:txBody>
      </p:sp>
      <p:sp>
        <p:nvSpPr>
          <p:cNvPr id="47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DE3CA62-A684-40C9-BCE0-4B06F2CEB9A6}"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47108" name="Rectangle 10"/>
          <p:cNvSpPr>
            <a:spLocks noChangeArrowheads="1"/>
          </p:cNvSpPr>
          <p:nvPr/>
        </p:nvSpPr>
        <p:spPr bwMode="auto">
          <a:xfrm>
            <a:off x="339631" y="6351587"/>
            <a:ext cx="326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AU" altLang="en-US" dirty="0"/>
              <a:t>ands.org.au/events/index.html</a:t>
            </a:r>
          </a:p>
        </p:txBody>
      </p:sp>
      <p:pic>
        <p:nvPicPr>
          <p:cNvPr id="2" name="Picture 1"/>
          <p:cNvPicPr>
            <a:picLocks noChangeAspect="1"/>
          </p:cNvPicPr>
          <p:nvPr/>
        </p:nvPicPr>
        <p:blipFill>
          <a:blip r:embed="rId3"/>
          <a:stretch>
            <a:fillRect/>
          </a:stretch>
        </p:blipFill>
        <p:spPr>
          <a:xfrm>
            <a:off x="3458392" y="906615"/>
            <a:ext cx="8060317" cy="5951385"/>
          </a:xfrm>
          <a:prstGeom prst="rect">
            <a:avLst/>
          </a:prstGeom>
        </p:spPr>
      </p:pic>
    </p:spTree>
    <p:extLst>
      <p:ext uri="{BB962C8B-B14F-4D97-AF65-F5344CB8AC3E}">
        <p14:creationId xmlns:p14="http://schemas.microsoft.com/office/powerpoint/2010/main" val="4266606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CC772E"/>
                </a:solidFill>
                <a:latin typeface="Calibri" panose="020F0502020204030204" pitchFamily="34" charset="0"/>
              </a:rPr>
              <a:t>Embedding data in Librarianship</a:t>
            </a:r>
            <a:endParaRPr lang="en-AU" dirty="0">
              <a:solidFill>
                <a:srgbClr val="CC772E"/>
              </a:solidFill>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2028824" y="1556500"/>
            <a:ext cx="2208213" cy="4557751"/>
          </a:xfrm>
          <a:prstGeom prst="rect">
            <a:avLst/>
          </a:prstGeom>
        </p:spPr>
      </p:pic>
      <p:pic>
        <p:nvPicPr>
          <p:cNvPr id="5" name="Picture 4"/>
          <p:cNvPicPr>
            <a:picLocks noChangeAspect="1"/>
          </p:cNvPicPr>
          <p:nvPr/>
        </p:nvPicPr>
        <p:blipFill>
          <a:blip r:embed="rId3"/>
          <a:stretch>
            <a:fillRect/>
          </a:stretch>
        </p:blipFill>
        <p:spPr>
          <a:xfrm>
            <a:off x="4237037" y="1524794"/>
            <a:ext cx="6436786" cy="4589457"/>
          </a:xfrm>
          <a:prstGeom prst="rect">
            <a:avLst/>
          </a:prstGeom>
        </p:spPr>
      </p:pic>
    </p:spTree>
    <p:extLst>
      <p:ext uri="{BB962C8B-B14F-4D97-AF65-F5344CB8AC3E}">
        <p14:creationId xmlns:p14="http://schemas.microsoft.com/office/powerpoint/2010/main" val="2769184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C772E"/>
                </a:solidFill>
                <a:latin typeface="Calibri" panose="020F0502020204030204" pitchFamily="34" charset="0"/>
              </a:rPr>
              <a:t>Hear from Australian Data Librarians</a:t>
            </a:r>
            <a:endParaRPr lang="en-AU" dirty="0">
              <a:solidFill>
                <a:srgbClr val="CC772E"/>
              </a:solidFill>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838200" y="1574800"/>
            <a:ext cx="10121900" cy="4385237"/>
          </a:xfrm>
          <a:prstGeom prst="rect">
            <a:avLst/>
          </a:prstGeom>
        </p:spPr>
      </p:pic>
      <p:sp>
        <p:nvSpPr>
          <p:cNvPr id="5" name="TextBox 4"/>
          <p:cNvSpPr txBox="1"/>
          <p:nvPr/>
        </p:nvSpPr>
        <p:spPr>
          <a:xfrm>
            <a:off x="3651250" y="4508500"/>
            <a:ext cx="4889500" cy="523220"/>
          </a:xfrm>
          <a:prstGeom prst="rect">
            <a:avLst/>
          </a:prstGeom>
          <a:noFill/>
        </p:spPr>
        <p:txBody>
          <a:bodyPr wrap="square" rtlCol="0">
            <a:spAutoFit/>
          </a:bodyPr>
          <a:lstStyle/>
          <a:p>
            <a:r>
              <a:rPr lang="en-AU" sz="2800" b="1" dirty="0" err="1" smtClean="0"/>
              <a:t>andsdata</a:t>
            </a:r>
            <a:r>
              <a:rPr lang="en-AU" sz="2800" b="1" dirty="0" smtClean="0"/>
              <a:t> data librarians playlist</a:t>
            </a:r>
            <a:endParaRPr lang="en-AU" sz="2800" b="1" dirty="0"/>
          </a:p>
        </p:txBody>
      </p:sp>
    </p:spTree>
    <p:extLst>
      <p:ext uri="{BB962C8B-B14F-4D97-AF65-F5344CB8AC3E}">
        <p14:creationId xmlns:p14="http://schemas.microsoft.com/office/powerpoint/2010/main" val="3907651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idx="1"/>
          </p:nvPr>
        </p:nvSpPr>
        <p:spPr bwMode="auto">
          <a:xfrm>
            <a:off x="824553" y="375263"/>
            <a:ext cx="9976064"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ANDS-CAUL  Webinar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Thurs 25 Sept,</a:t>
            </a:r>
            <a:r>
              <a:rPr kumimoji="0" lang="en-US" altLang="en-US"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12-1pm AEST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smtClean="0">
                <a:solidFill>
                  <a:srgbClr val="FF0000"/>
                </a:solidFill>
                <a:cs typeface="Arial" panose="020B0604020202020204" pitchFamily="34" charset="0"/>
              </a:rPr>
              <a:t>ands.org.au  &gt;&gt;  events</a:t>
            </a:r>
            <a:endParaRPr lang="en-US" altLang="en-US" baseline="0" dirty="0">
              <a:solidFill>
                <a:srgbClr val="FF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lvl="1" indent="0">
              <a:lnSpc>
                <a:spcPct val="100000"/>
              </a:lnSpc>
              <a:buFontTx/>
              <a:buNone/>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Katina </a:t>
            </a:r>
            <a:r>
              <a:rPr kumimoji="0" lang="en-US" altLang="en-US"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Toufexis</a:t>
            </a: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2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Research Data Coordinator, University of Western Australia </a:t>
            </a:r>
            <a:endParaRPr kumimoji="0" lang="en-US" altLang="en-US"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lvl="1" indent="0">
              <a:lnSpc>
                <a:spcPct val="100000"/>
              </a:lnSpc>
              <a:buFontTx/>
              <a:buNone/>
            </a:pPr>
            <a:endPar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lvl="1" indent="0">
              <a:lnSpc>
                <a:spcPct val="100000"/>
              </a:lnSpc>
              <a:buFontTx/>
              <a:buNone/>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Amanda Nixon</a:t>
            </a:r>
            <a:b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lang="en-US" altLang="en-US" sz="2000" i="1" dirty="0">
                <a:solidFill>
                  <a:srgbClr val="000000"/>
                </a:solidFill>
                <a:cs typeface="Arial" panose="020B0604020202020204" pitchFamily="34" charset="0"/>
              </a:rPr>
              <a:t>Manager of </a:t>
            </a:r>
            <a:r>
              <a:rPr lang="en-US" altLang="en-US" sz="2000" i="1" dirty="0" err="1">
                <a:solidFill>
                  <a:srgbClr val="000000"/>
                </a:solidFill>
                <a:cs typeface="Arial" panose="020B0604020202020204" pitchFamily="34" charset="0"/>
              </a:rPr>
              <a:t>eResearch@Flinders</a:t>
            </a:r>
            <a:r>
              <a:rPr lang="en-US" altLang="en-US" sz="2000" i="1" dirty="0">
                <a:solidFill>
                  <a:srgbClr val="000000"/>
                </a:solidFill>
                <a:cs typeface="Arial" panose="020B0604020202020204" pitchFamily="34" charset="0"/>
              </a:rPr>
              <a:t>, Flinders University </a:t>
            </a:r>
          </a:p>
          <a:p>
            <a:pPr marL="457200" lvl="1" indent="0">
              <a:lnSpc>
                <a:spcPct val="100000"/>
              </a:lnSpc>
              <a:buFontTx/>
              <a:buNone/>
            </a:pPr>
            <a:endPar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lvl="1" indent="0">
              <a:lnSpc>
                <a:spcPct val="100000"/>
              </a:lnSpc>
              <a:buFontTx/>
              <a:buNone/>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Beth </a:t>
            </a:r>
            <a:r>
              <a:rPr kumimoji="0" lang="en-US" altLang="en-US"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Crawter</a:t>
            </a: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lang="en-US" altLang="en-US" sz="2000" i="1" dirty="0">
                <a:solidFill>
                  <a:srgbClr val="000000"/>
                </a:solidFill>
                <a:cs typeface="Arial" panose="020B0604020202020204" pitchFamily="34" charset="0"/>
              </a:rPr>
              <a:t>Information and Research Services Coordinator, University of the Sunshine Coast </a:t>
            </a:r>
            <a:r>
              <a:rPr kumimoji="0" lang="en-US" altLang="en-US" sz="1400" b="0" i="0" u="none" strike="noStrike" cap="none" normalizeH="0" baseline="0" dirty="0" smtClean="0">
                <a:ln>
                  <a:noFill/>
                </a:ln>
                <a:solidFill>
                  <a:schemeClr val="tx1"/>
                </a:solidFill>
                <a:effectLst/>
              </a:rPr>
              <a:t/>
            </a:r>
            <a:br>
              <a:rPr kumimoji="0" lang="en-US" altLang="en-US" sz="1400" b="0" i="0" u="none" strike="noStrike" cap="none" normalizeH="0" baseline="0" dirty="0" smtClean="0">
                <a:ln>
                  <a:noFill/>
                </a:ln>
                <a:solidFill>
                  <a:schemeClr val="tx1"/>
                </a:solidFill>
                <a:effectLst/>
              </a:rPr>
            </a:b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308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BE56594-3D56-4553-BAD9-542C094D0FF3}" type="slidenum">
              <a:rPr lang="en-US" altLang="en-US">
                <a:latin typeface="Calibri" panose="020F0502020204030204" pitchFamily="34" charset="0"/>
                <a:ea typeface="ヒラギノ角ゴ Pro W3"/>
              </a:rPr>
              <a:pPr eaLnBrk="1" hangingPunct="1"/>
              <a:t>36</a:t>
            </a:fld>
            <a:endParaRPr lang="en-US" altLang="en-US">
              <a:latin typeface="Calibri" panose="020F0502020204030204" pitchFamily="34" charset="0"/>
              <a:ea typeface="ヒラギノ角ゴ Pro W3"/>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687" y="4068414"/>
            <a:ext cx="9271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45" y="4008051"/>
            <a:ext cx="1724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060" y="41338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over_natur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55459" y="210568"/>
            <a:ext cx="11588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Program Files\Microsoft Office\MEDIA\CAGCAT10\j030084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0443" y="238460"/>
            <a:ext cx="1814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C:\Users\kvisser\AppData\Local\Microsoft\Windows\Temporary Internet Files\Content.IE5\K4F7WSNK\MC90044874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7746" y="432815"/>
            <a:ext cx="14716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9876" y="4158933"/>
            <a:ext cx="1838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1188" y="588965"/>
            <a:ext cx="14700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812800" y="1696565"/>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Policy, Copyright, IP compliance</a:t>
            </a:r>
            <a:endParaRPr lang="en-AU" altLang="en-US" dirty="0"/>
          </a:p>
        </p:txBody>
      </p:sp>
      <p:sp>
        <p:nvSpPr>
          <p:cNvPr id="15" name="TextBox 14"/>
          <p:cNvSpPr txBox="1">
            <a:spLocks noChangeArrowheads="1"/>
          </p:cNvSpPr>
          <p:nvPr/>
        </p:nvSpPr>
        <p:spPr bwMode="auto">
          <a:xfrm>
            <a:off x="9483726" y="5911533"/>
            <a:ext cx="2350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Data is the Future</a:t>
            </a:r>
            <a:r>
              <a:rPr lang="en-AU" altLang="en-US" dirty="0"/>
              <a:t>...</a:t>
            </a:r>
          </a:p>
        </p:txBody>
      </p:sp>
      <p:sp>
        <p:nvSpPr>
          <p:cNvPr id="16" name="TextBox 15"/>
          <p:cNvSpPr txBox="1">
            <a:spLocks noChangeArrowheads="1"/>
          </p:cNvSpPr>
          <p:nvPr/>
        </p:nvSpPr>
        <p:spPr bwMode="auto">
          <a:xfrm>
            <a:off x="6241099" y="5542201"/>
            <a:ext cx="208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Global </a:t>
            </a:r>
            <a:r>
              <a:rPr lang="en-AU" altLang="en-US" dirty="0" smtClean="0"/>
              <a:t>networks</a:t>
            </a:r>
            <a:endParaRPr lang="en-AU" altLang="en-US" dirty="0"/>
          </a:p>
        </p:txBody>
      </p:sp>
      <p:sp>
        <p:nvSpPr>
          <p:cNvPr id="17" name="TextBox 16"/>
          <p:cNvSpPr txBox="1">
            <a:spLocks noChangeArrowheads="1"/>
          </p:cNvSpPr>
          <p:nvPr/>
        </p:nvSpPr>
        <p:spPr bwMode="auto">
          <a:xfrm>
            <a:off x="3548170" y="5513039"/>
            <a:ext cx="2290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Institutional Asset</a:t>
            </a:r>
            <a:endParaRPr lang="en-AU" altLang="en-US" dirty="0"/>
          </a:p>
        </p:txBody>
      </p:sp>
      <p:sp>
        <p:nvSpPr>
          <p:cNvPr id="18" name="TextBox 17"/>
          <p:cNvSpPr txBox="1">
            <a:spLocks noChangeArrowheads="1"/>
          </p:cNvSpPr>
          <p:nvPr/>
        </p:nvSpPr>
        <p:spPr bwMode="auto">
          <a:xfrm>
            <a:off x="-18098" y="5748438"/>
            <a:ext cx="3474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a:t>Client </a:t>
            </a:r>
            <a:r>
              <a:rPr lang="en-AU" altLang="en-US" dirty="0" smtClean="0"/>
              <a:t>(</a:t>
            </a:r>
            <a:r>
              <a:rPr lang="en-AU" altLang="en-US" i="1" dirty="0" smtClean="0"/>
              <a:t>et al</a:t>
            </a:r>
            <a:r>
              <a:rPr lang="en-AU" altLang="en-US" dirty="0" smtClean="0"/>
              <a:t>) </a:t>
            </a:r>
            <a:r>
              <a:rPr lang="en-AU" altLang="en-US" dirty="0"/>
              <a:t>needs </a:t>
            </a:r>
            <a:r>
              <a:rPr lang="en-AU" altLang="en-US" dirty="0" smtClean="0"/>
              <a:t>–</a:t>
            </a:r>
          </a:p>
          <a:p>
            <a:pPr algn="ctr"/>
            <a:r>
              <a:rPr lang="en-AU" altLang="en-US" dirty="0" smtClean="0"/>
              <a:t>as publishers, resource seekers</a:t>
            </a:r>
            <a:endParaRPr lang="en-AU" altLang="en-US" dirty="0"/>
          </a:p>
        </p:txBody>
      </p:sp>
      <p:sp>
        <p:nvSpPr>
          <p:cNvPr id="19" name="TextBox 18"/>
          <p:cNvSpPr txBox="1">
            <a:spLocks noChangeArrowheads="1"/>
          </p:cNvSpPr>
          <p:nvPr/>
        </p:nvSpPr>
        <p:spPr bwMode="auto">
          <a:xfrm>
            <a:off x="6431162" y="1635762"/>
            <a:ext cx="21488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Citation Metrics </a:t>
            </a:r>
            <a:r>
              <a:rPr lang="en-AU" altLang="en-US" dirty="0"/>
              <a:t>&amp; </a:t>
            </a:r>
            <a:r>
              <a:rPr lang="en-AU" altLang="en-US" dirty="0" err="1"/>
              <a:t>altmetrics</a:t>
            </a:r>
            <a:endParaRPr lang="en-AU" altLang="en-US" dirty="0"/>
          </a:p>
        </p:txBody>
      </p:sp>
      <p:sp>
        <p:nvSpPr>
          <p:cNvPr id="20" name="TextBox 19"/>
          <p:cNvSpPr txBox="1">
            <a:spLocks noChangeArrowheads="1"/>
          </p:cNvSpPr>
          <p:nvPr/>
        </p:nvSpPr>
        <p:spPr bwMode="auto">
          <a:xfrm>
            <a:off x="8918249" y="1831406"/>
            <a:ext cx="2174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Publishing &amp; Collections building</a:t>
            </a:r>
            <a:endParaRPr lang="en-AU" altLang="en-US" dirty="0"/>
          </a:p>
        </p:txBody>
      </p:sp>
      <p:sp>
        <p:nvSpPr>
          <p:cNvPr id="21" name="TextBox 20"/>
          <p:cNvSpPr txBox="1">
            <a:spLocks noChangeArrowheads="1"/>
          </p:cNvSpPr>
          <p:nvPr/>
        </p:nvSpPr>
        <p:spPr bwMode="auto">
          <a:xfrm>
            <a:off x="4041093" y="1627175"/>
            <a:ext cx="1336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dirty="0" smtClean="0"/>
              <a:t>Reputation</a:t>
            </a:r>
            <a:endParaRPr lang="en-AU" altLang="en-US" dirty="0"/>
          </a:p>
        </p:txBody>
      </p:sp>
      <p:sp>
        <p:nvSpPr>
          <p:cNvPr id="22" name="Title 3"/>
          <p:cNvSpPr txBox="1">
            <a:spLocks/>
          </p:cNvSpPr>
          <p:nvPr/>
        </p:nvSpPr>
        <p:spPr>
          <a:xfrm>
            <a:off x="553638" y="2421271"/>
            <a:ext cx="11178623"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en-US" sz="3600" smtClean="0">
                <a:latin typeface="Calibri" panose="020F0502020204030204" pitchFamily="34" charset="0"/>
              </a:rPr>
              <a:t>Your institutional Data is </a:t>
            </a:r>
            <a:r>
              <a:rPr lang="en-US" altLang="en-US" sz="3600" smtClean="0">
                <a:solidFill>
                  <a:srgbClr val="FF0000"/>
                </a:solidFill>
                <a:latin typeface="Jokerman" panose="04090605060D06020702" pitchFamily="82" charset="0"/>
              </a:rPr>
              <a:t>hot property </a:t>
            </a:r>
            <a:r>
              <a:rPr lang="en-US" altLang="en-US" sz="3600" smtClean="0">
                <a:latin typeface="Calibri" panose="020F0502020204030204" pitchFamily="34" charset="0"/>
              </a:rPr>
              <a:t>and </a:t>
            </a:r>
            <a:r>
              <a:rPr lang="en-US" altLang="en-US" sz="3600" smtClean="0">
                <a:solidFill>
                  <a:srgbClr val="FF0000"/>
                </a:solidFill>
                <a:latin typeface="Jokerman" panose="04090605060D06020702" pitchFamily="82" charset="0"/>
              </a:rPr>
              <a:t>Librarians </a:t>
            </a:r>
            <a:r>
              <a:rPr lang="en-US" altLang="en-US" sz="3600" smtClean="0">
                <a:latin typeface="Calibri" panose="020F0502020204030204" pitchFamily="34" charset="0"/>
              </a:rPr>
              <a:t>are the key to capitalizing on the value change</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190217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72D8C2-0C65-4746-9183-2FBB78849DEC}" type="slidenum">
              <a:rPr lang="en-US" altLang="en-US" smtClean="0">
                <a:solidFill>
                  <a:srgbClr val="000000"/>
                </a:solidFill>
              </a:rPr>
              <a:pPr/>
              <a:t>4</a:t>
            </a:fld>
            <a:endParaRPr lang="en-US" altLang="en-US">
              <a:solidFill>
                <a:srgbClr val="000000"/>
              </a:solidFill>
            </a:endParaRPr>
          </a:p>
        </p:txBody>
      </p:sp>
      <p:sp>
        <p:nvSpPr>
          <p:cNvPr id="5" name="Rectangle 4"/>
          <p:cNvSpPr/>
          <p:nvPr/>
        </p:nvSpPr>
        <p:spPr>
          <a:xfrm>
            <a:off x="5601477" y="325999"/>
            <a:ext cx="4572000" cy="646331"/>
          </a:xfrm>
          <a:prstGeom prst="rect">
            <a:avLst/>
          </a:prstGeom>
        </p:spPr>
        <p:txBody>
          <a:bodyPr>
            <a:spAutoFit/>
          </a:bodyPr>
          <a:lstStyle/>
          <a:p>
            <a:r>
              <a:rPr lang="en-AU" altLang="en-US" b="1" dirty="0">
                <a:solidFill>
                  <a:srgbClr val="008000"/>
                </a:solidFill>
                <a:latin typeface="Calibri" panose="020F0502020204030204" pitchFamily="34" charset="0"/>
              </a:rPr>
              <a:t>OECD principles and guidelines for access to research data from public funding 2007</a:t>
            </a:r>
          </a:p>
        </p:txBody>
      </p:sp>
      <p:sp>
        <p:nvSpPr>
          <p:cNvPr id="6" name="Rectangle 5"/>
          <p:cNvSpPr/>
          <p:nvPr/>
        </p:nvSpPr>
        <p:spPr>
          <a:xfrm rot="599390">
            <a:off x="1029477" y="926637"/>
            <a:ext cx="4572000" cy="646331"/>
          </a:xfrm>
          <a:prstGeom prst="rect">
            <a:avLst/>
          </a:prstGeom>
        </p:spPr>
        <p:txBody>
          <a:bodyPr>
            <a:spAutoFit/>
          </a:bodyPr>
          <a:lstStyle/>
          <a:p>
            <a:r>
              <a:rPr lang="en-AU" altLang="en-US" b="1" dirty="0">
                <a:solidFill>
                  <a:srgbClr val="008000"/>
                </a:solidFill>
                <a:latin typeface="Calibri" panose="020F0502020204030204" pitchFamily="34" charset="0"/>
              </a:rPr>
              <a:t>Research Councils UK</a:t>
            </a:r>
          </a:p>
          <a:p>
            <a:r>
              <a:rPr lang="en-AU" altLang="en-US" b="1" dirty="0">
                <a:solidFill>
                  <a:srgbClr val="008000"/>
                </a:solidFill>
                <a:latin typeface="Calibri" panose="020F0502020204030204" pitchFamily="34" charset="0"/>
              </a:rPr>
              <a:t>Common Principles on Data Policy</a:t>
            </a:r>
          </a:p>
        </p:txBody>
      </p:sp>
      <p:sp>
        <p:nvSpPr>
          <p:cNvPr id="7" name="Rectangle 6"/>
          <p:cNvSpPr/>
          <p:nvPr/>
        </p:nvSpPr>
        <p:spPr>
          <a:xfrm rot="21291905">
            <a:off x="6287352" y="1238858"/>
            <a:ext cx="3500959" cy="646331"/>
          </a:xfrm>
          <a:prstGeom prst="rect">
            <a:avLst/>
          </a:prstGeom>
        </p:spPr>
        <p:txBody>
          <a:bodyPr wrap="square">
            <a:spAutoFit/>
          </a:bodyPr>
          <a:lstStyle/>
          <a:p>
            <a:r>
              <a:rPr lang="en-US" altLang="en-US" b="1" dirty="0">
                <a:solidFill>
                  <a:srgbClr val="008000"/>
                </a:solidFill>
                <a:latin typeface="Calibri" panose="020F0502020204030204" pitchFamily="34" charset="0"/>
              </a:rPr>
              <a:t>National Institutes of Health USA Data Sharing policy</a:t>
            </a:r>
            <a:endParaRPr lang="en-AU" altLang="en-US" b="1" dirty="0">
              <a:solidFill>
                <a:srgbClr val="008000"/>
              </a:solidFill>
              <a:latin typeface="Calibri" panose="020F0502020204030204" pitchFamily="34" charset="0"/>
            </a:endParaRPr>
          </a:p>
        </p:txBody>
      </p:sp>
      <p:sp>
        <p:nvSpPr>
          <p:cNvPr id="8" name="Rectangle 7"/>
          <p:cNvSpPr/>
          <p:nvPr/>
        </p:nvSpPr>
        <p:spPr>
          <a:xfrm>
            <a:off x="3854396" y="3590586"/>
            <a:ext cx="6763985" cy="1231106"/>
          </a:xfrm>
          <a:prstGeom prst="rect">
            <a:avLst/>
          </a:prstGeom>
        </p:spPr>
        <p:txBody>
          <a:bodyPr wrap="square">
            <a:spAutoFit/>
          </a:bodyPr>
          <a:lstStyle/>
          <a:p>
            <a:r>
              <a:rPr lang="en-AU" altLang="en-US" sz="2800" b="1" dirty="0">
                <a:solidFill>
                  <a:srgbClr val="008000"/>
                </a:solidFill>
                <a:latin typeface="Calibri" panose="020F0502020204030204" pitchFamily="34" charset="0"/>
              </a:rPr>
              <a:t>Australian Code for the Responsible Conduct of Research (NHMRC, 2007)</a:t>
            </a:r>
          </a:p>
          <a:p>
            <a:r>
              <a:rPr lang="en-AU" altLang="en-US" dirty="0">
                <a:latin typeface="Calibri" panose="020F0502020204030204" pitchFamily="34" charset="0"/>
              </a:rPr>
              <a:t>Section 2: Management of Research Data &amp; Primary Materials</a:t>
            </a:r>
          </a:p>
        </p:txBody>
      </p:sp>
      <p:sp>
        <p:nvSpPr>
          <p:cNvPr id="9" name="Rectangle 8"/>
          <p:cNvSpPr/>
          <p:nvPr/>
        </p:nvSpPr>
        <p:spPr>
          <a:xfrm>
            <a:off x="1922389" y="2617166"/>
            <a:ext cx="5517502" cy="923330"/>
          </a:xfrm>
          <a:prstGeom prst="rect">
            <a:avLst/>
          </a:prstGeom>
        </p:spPr>
        <p:txBody>
          <a:bodyPr wrap="square">
            <a:spAutoFit/>
          </a:bodyPr>
          <a:lstStyle/>
          <a:p>
            <a:r>
              <a:rPr lang="en-AU" altLang="en-US" sz="3600" b="1" dirty="0">
                <a:solidFill>
                  <a:srgbClr val="008000"/>
                </a:solidFill>
                <a:latin typeface="Calibri" panose="020F0502020204030204" pitchFamily="34" charset="0"/>
              </a:rPr>
              <a:t>Australian Research Council</a:t>
            </a:r>
            <a:endParaRPr lang="en-AU" altLang="en-US" sz="3600" dirty="0">
              <a:latin typeface="Calibri" panose="020F0502020204030204" pitchFamily="34" charset="0"/>
            </a:endParaRPr>
          </a:p>
          <a:p>
            <a:r>
              <a:rPr lang="en-AU" altLang="en-US" dirty="0">
                <a:latin typeface="Calibri" panose="020F0502020204030204" pitchFamily="34" charset="0"/>
              </a:rPr>
              <a:t>ARC Discovery Grant requirements, </a:t>
            </a:r>
            <a:r>
              <a:rPr lang="en-AU" altLang="en-US" b="1" dirty="0">
                <a:latin typeface="Calibri" panose="020F0502020204030204" pitchFamily="34" charset="0"/>
              </a:rPr>
              <a:t>February 2014</a:t>
            </a:r>
          </a:p>
        </p:txBody>
      </p:sp>
      <p:sp>
        <p:nvSpPr>
          <p:cNvPr id="10" name="Rectangle 9"/>
          <p:cNvSpPr/>
          <p:nvPr/>
        </p:nvSpPr>
        <p:spPr>
          <a:xfrm rot="20509860">
            <a:off x="663332" y="4399229"/>
            <a:ext cx="2518117" cy="1354217"/>
          </a:xfrm>
          <a:prstGeom prst="rect">
            <a:avLst/>
          </a:prstGeom>
        </p:spPr>
        <p:txBody>
          <a:bodyPr wrap="square">
            <a:spAutoFit/>
          </a:bodyPr>
          <a:lstStyle/>
          <a:p>
            <a:r>
              <a:rPr lang="en-AU" altLang="en-US" sz="2800" b="1" dirty="0" err="1" smtClean="0">
                <a:solidFill>
                  <a:srgbClr val="008000"/>
                </a:solidFill>
                <a:latin typeface="Calibri" panose="020F0502020204030204" pitchFamily="34" charset="0"/>
              </a:rPr>
              <a:t>Wellcome</a:t>
            </a:r>
            <a:r>
              <a:rPr lang="en-AU" altLang="en-US" sz="2800" b="1" dirty="0" smtClean="0">
                <a:solidFill>
                  <a:srgbClr val="008000"/>
                </a:solidFill>
                <a:latin typeface="Calibri" panose="020F0502020204030204" pitchFamily="34" charset="0"/>
              </a:rPr>
              <a:t> Trust</a:t>
            </a:r>
          </a:p>
          <a:p>
            <a:r>
              <a:rPr lang="en-US" altLang="en-US" dirty="0">
                <a:latin typeface="Calibri" panose="020F0502020204030204" pitchFamily="34" charset="0"/>
              </a:rPr>
              <a:t>Position on data management and sharing</a:t>
            </a:r>
            <a:endParaRPr lang="en-AU" altLang="en-US" dirty="0">
              <a:latin typeface="Calibri" panose="020F0502020204030204" pitchFamily="34" charset="0"/>
            </a:endParaRPr>
          </a:p>
        </p:txBody>
      </p:sp>
      <p:sp>
        <p:nvSpPr>
          <p:cNvPr id="11" name="Rectangle 10"/>
          <p:cNvSpPr/>
          <p:nvPr/>
        </p:nvSpPr>
        <p:spPr>
          <a:xfrm>
            <a:off x="5302178" y="5150271"/>
            <a:ext cx="5580438" cy="369332"/>
          </a:xfrm>
          <a:prstGeom prst="rect">
            <a:avLst/>
          </a:prstGeom>
        </p:spPr>
        <p:txBody>
          <a:bodyPr wrap="none">
            <a:spAutoFit/>
          </a:bodyPr>
          <a:lstStyle/>
          <a:p>
            <a:r>
              <a:rPr lang="en-AU" b="1" dirty="0">
                <a:solidFill>
                  <a:srgbClr val="008000"/>
                </a:solidFill>
                <a:latin typeface="Calibri" panose="020F0502020204030204" pitchFamily="34" charset="0"/>
              </a:rPr>
              <a:t>Bill &amp; Melinda Gates Foundation’s Data Access Principles</a:t>
            </a:r>
          </a:p>
        </p:txBody>
      </p:sp>
    </p:spTree>
    <p:extLst>
      <p:ext uri="{BB962C8B-B14F-4D97-AF65-F5344CB8AC3E}">
        <p14:creationId xmlns:p14="http://schemas.microsoft.com/office/powerpoint/2010/main" val="91340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27200" y="115888"/>
            <a:ext cx="6699250" cy="914400"/>
          </a:xfrm>
        </p:spPr>
        <p:txBody>
          <a:bodyPr/>
          <a:lstStyle/>
          <a:p>
            <a:r>
              <a:rPr lang="en-US" altLang="en-US" dirty="0" smtClean="0">
                <a:solidFill>
                  <a:schemeClr val="bg1"/>
                </a:solidFill>
                <a:latin typeface="Calibri" panose="020F0502020204030204" pitchFamily="34" charset="0"/>
              </a:rPr>
              <a:t>Publishers</a:t>
            </a:r>
          </a:p>
        </p:txBody>
      </p:sp>
      <p:sp>
        <p:nvSpPr>
          <p:cNvPr id="26627" name="Content Placeholder 2"/>
          <p:cNvSpPr>
            <a:spLocks noGrp="1"/>
          </p:cNvSpPr>
          <p:nvPr>
            <p:ph idx="1"/>
          </p:nvPr>
        </p:nvSpPr>
        <p:spPr>
          <a:xfrm>
            <a:off x="1206501" y="1651000"/>
            <a:ext cx="6083300" cy="5154613"/>
          </a:xfrm>
        </p:spPr>
        <p:txBody>
          <a:bodyPr>
            <a:normAutofit fontScale="25000" lnSpcReduction="20000"/>
          </a:bodyPr>
          <a:lstStyle/>
          <a:p>
            <a:pPr marL="0" indent="0">
              <a:buNone/>
            </a:pPr>
            <a:r>
              <a:rPr lang="en-AU" altLang="en-US" sz="12800" b="1" dirty="0">
                <a:solidFill>
                  <a:srgbClr val="008000"/>
                </a:solidFill>
                <a:latin typeface="Calibri" panose="020F0502020204030204" pitchFamily="34" charset="0"/>
              </a:rPr>
              <a:t>Public Library of Science (PLOS)</a:t>
            </a:r>
          </a:p>
          <a:p>
            <a:pPr marL="0" indent="0">
              <a:buNone/>
            </a:pPr>
            <a:r>
              <a:rPr lang="en-AU" altLang="en-US" sz="12800" dirty="0">
                <a:latin typeface="Calibri" panose="020F0502020204030204" pitchFamily="34" charset="0"/>
              </a:rPr>
              <a:t>New data policy, December 2013</a:t>
            </a:r>
          </a:p>
          <a:p>
            <a:pPr marL="0" indent="0">
              <a:buNone/>
            </a:pPr>
            <a:endParaRPr lang="en-US" altLang="en-US" sz="12800" dirty="0">
              <a:latin typeface="Calibri" panose="020F0502020204030204" pitchFamily="34" charset="0"/>
            </a:endParaRPr>
          </a:p>
          <a:p>
            <a:pPr marL="0" indent="0">
              <a:buNone/>
            </a:pPr>
            <a:r>
              <a:rPr lang="en-US" altLang="en-US" sz="12800" dirty="0" smtClean="0">
                <a:latin typeface="Calibri" panose="020F0502020204030204" pitchFamily="34" charset="0"/>
              </a:rPr>
              <a:t>“PLOS journals require authors to make all data underlying the findings described in their manuscript fully available without restriction, with </a:t>
            </a:r>
            <a:r>
              <a:rPr lang="en-US" altLang="en-US" sz="12800" b="1" dirty="0" smtClean="0">
                <a:latin typeface="Calibri" panose="020F0502020204030204" pitchFamily="34" charset="0"/>
              </a:rPr>
              <a:t>rare exception</a:t>
            </a:r>
            <a:r>
              <a:rPr lang="en-US" altLang="en-US" sz="12800" dirty="0" smtClean="0">
                <a:latin typeface="Calibri" panose="020F0502020204030204" pitchFamily="34" charset="0"/>
              </a:rPr>
              <a:t>”.</a:t>
            </a:r>
            <a:endParaRPr lang="en-AU" altLang="en-US" sz="12800" dirty="0" smtClean="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endParaRPr lang="en-AU" altLang="en-US" sz="1200" dirty="0">
              <a:latin typeface="Calibri" panose="020F0502020204030204" pitchFamily="34" charset="0"/>
            </a:endParaRPr>
          </a:p>
          <a:p>
            <a:pPr marL="0" indent="0">
              <a:buNone/>
            </a:pPr>
            <a:r>
              <a:rPr lang="en-AU" altLang="en-US" sz="1200" u="sng" dirty="0">
                <a:latin typeface="Calibri" panose="020F0502020204030204" pitchFamily="34" charset="0"/>
                <a:hlinkClick r:id="rId3"/>
              </a:rPr>
              <a:t>http://www.plosone.org/static/policies#sharing</a:t>
            </a:r>
            <a:r>
              <a:rPr lang="en-AU" altLang="en-US" sz="1200" dirty="0">
                <a:latin typeface="Calibri" panose="020F0502020204030204" pitchFamily="34" charset="0"/>
              </a:rPr>
              <a:t> </a:t>
            </a:r>
          </a:p>
          <a:p>
            <a:pPr marL="0" indent="0">
              <a:buNone/>
            </a:pPr>
            <a:endParaRPr lang="en-US" altLang="en-US" dirty="0" smtClean="0">
              <a:solidFill>
                <a:srgbClr val="808080"/>
              </a:solidFill>
              <a:latin typeface="Calibri" panose="020F0502020204030204" pitchFamily="34" charset="0"/>
            </a:endParaRPr>
          </a:p>
        </p:txBody>
      </p:sp>
      <p:sp>
        <p:nvSpPr>
          <p:cNvPr id="2662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A40405D-DE55-4B3B-945A-AC1AE0C07537}" type="slidenum">
              <a:rPr lang="en-US" altLang="en-US">
                <a:latin typeface="Calibri" panose="020F0502020204030204" pitchFamily="34" charset="0"/>
                <a:ea typeface="ヒラギノ角ゴ Pro W3"/>
              </a:rPr>
              <a:pPr eaLnBrk="1" hangingPunct="1"/>
              <a:t>5</a:t>
            </a:fld>
            <a:endParaRPr lang="en-US" altLang="en-US">
              <a:latin typeface="Calibri" panose="020F0502020204030204" pitchFamily="34" charset="0"/>
              <a:ea typeface="ヒラギノ角ゴ Pro W3"/>
            </a:endParaRPr>
          </a:p>
        </p:txBody>
      </p:sp>
      <p:pic>
        <p:nvPicPr>
          <p:cNvPr id="26629" name="Picture 1" descr="ai.ph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1537" y="1651000"/>
            <a:ext cx="3502197" cy="328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092200" y="383957"/>
            <a:ext cx="8121732" cy="646331"/>
          </a:xfrm>
          <a:prstGeom prst="rect">
            <a:avLst/>
          </a:prstGeom>
          <a:noFill/>
          <a:ln w="9525">
            <a:noFill/>
            <a:miter lim="800000"/>
            <a:headEnd/>
            <a:tailEnd/>
          </a:ln>
        </p:spPr>
        <p:txBody>
          <a:bodyPr wrap="square">
            <a:spAutoFit/>
          </a:bodyPr>
          <a:lstStyle/>
          <a:p>
            <a:r>
              <a:rPr lang="en-AU" sz="3600" dirty="0"/>
              <a:t>Publishers</a:t>
            </a:r>
            <a:endParaRPr lang="en-AU" dirty="0"/>
          </a:p>
        </p:txBody>
      </p:sp>
    </p:spTree>
    <p:extLst>
      <p:ext uri="{BB962C8B-B14F-4D97-AF65-F5344CB8AC3E}">
        <p14:creationId xmlns:p14="http://schemas.microsoft.com/office/powerpoint/2010/main" val="394943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CDDCB65-7F31-4F84-8F4A-BCD6206A5C54}" type="slidenum">
              <a:rPr lang="en-US" altLang="en-US">
                <a:latin typeface="Calibri" panose="020F0502020204030204" pitchFamily="34" charset="0"/>
                <a:ea typeface="ヒラギノ角ゴ Pro W3"/>
              </a:rPr>
              <a:pPr eaLnBrk="1" hangingPunct="1"/>
              <a:t>6</a:t>
            </a:fld>
            <a:endParaRPr lang="en-US" altLang="en-US">
              <a:latin typeface="Calibri" panose="020F0502020204030204" pitchFamily="34" charset="0"/>
              <a:ea typeface="ヒラギノ角ゴ Pro W3"/>
            </a:endParaRP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47638"/>
            <a:ext cx="921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1612266" y="6248401"/>
            <a:ext cx="3211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dirty="0"/>
              <a:t>http://www.</a:t>
            </a:r>
            <a:r>
              <a:rPr lang="en-AU" altLang="en-US" b="1" dirty="0">
                <a:solidFill>
                  <a:srgbClr val="FF0000"/>
                </a:solidFill>
              </a:rPr>
              <a:t>nature</a:t>
            </a:r>
            <a:r>
              <a:rPr lang="en-AU" altLang="en-US" dirty="0"/>
              <a:t>.com/sdata/</a:t>
            </a:r>
          </a:p>
          <a:p>
            <a:pPr algn="ctr" eaLnBrk="1" hangingPunct="1"/>
            <a:r>
              <a:rPr lang="en-AU" altLang="en-US" dirty="0"/>
              <a:t>Launched May 2014</a:t>
            </a:r>
          </a:p>
        </p:txBody>
      </p:sp>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770" y="2761934"/>
            <a:ext cx="624363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572453" y="2513013"/>
            <a:ext cx="9162223" cy="3112770"/>
          </a:xfrm>
          <a:prstGeom prst="rect">
            <a:avLst/>
          </a:prstGeom>
        </p:spPr>
      </p:pic>
    </p:spTree>
    <p:extLst>
      <p:ext uri="{BB962C8B-B14F-4D97-AF65-F5344CB8AC3E}">
        <p14:creationId xmlns:p14="http://schemas.microsoft.com/office/powerpoint/2010/main" val="28512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p:spPr>
        <p:txBody>
          <a:bodyPr/>
          <a:lstStyle/>
          <a:p>
            <a:fld id="{D5E9BB48-61E2-4599-A569-176091849C3E}" type="slidenum">
              <a:rPr lang="en-US" smtClean="0">
                <a:ea typeface="ＭＳ Ｐゴシック" pitchFamily="34" charset="-128"/>
              </a:rPr>
              <a:pPr/>
              <a:t>7</a:t>
            </a:fld>
            <a:endParaRPr lang="en-US" smtClean="0">
              <a:ea typeface="ＭＳ Ｐゴシック" pitchFamily="34" charset="-128"/>
            </a:endParaRPr>
          </a:p>
        </p:txBody>
      </p:sp>
      <p:pic>
        <p:nvPicPr>
          <p:cNvPr id="5" name="Picture 2"/>
          <p:cNvPicPr>
            <a:picLocks noChangeAspect="1" noChangeArrowheads="1"/>
          </p:cNvPicPr>
          <p:nvPr/>
        </p:nvPicPr>
        <p:blipFill>
          <a:blip r:embed="rId3"/>
          <a:srcRect r="5444"/>
          <a:stretch>
            <a:fillRect/>
          </a:stretch>
        </p:blipFill>
        <p:spPr bwMode="auto">
          <a:xfrm>
            <a:off x="1003301" y="-6350"/>
            <a:ext cx="9347199" cy="6298738"/>
          </a:xfrm>
          <a:prstGeom prst="rect">
            <a:avLst/>
          </a:prstGeom>
          <a:noFill/>
          <a:ln w="9525">
            <a:noFill/>
            <a:miter lim="800000"/>
            <a:headEnd/>
            <a:tailEnd/>
          </a:ln>
        </p:spPr>
      </p:pic>
      <p:sp>
        <p:nvSpPr>
          <p:cNvPr id="6" name="TextBox 5"/>
          <p:cNvSpPr txBox="1"/>
          <p:nvPr/>
        </p:nvSpPr>
        <p:spPr>
          <a:xfrm>
            <a:off x="2811318" y="6356350"/>
            <a:ext cx="3356264" cy="369332"/>
          </a:xfrm>
          <a:prstGeom prst="rect">
            <a:avLst/>
          </a:prstGeom>
          <a:noFill/>
        </p:spPr>
        <p:txBody>
          <a:bodyPr wrap="square" rtlCol="0">
            <a:spAutoFit/>
          </a:bodyPr>
          <a:lstStyle/>
          <a:p>
            <a:pPr algn="ctr"/>
            <a:r>
              <a:rPr lang="en-AU" dirty="0"/>
              <a:t>ands.org.au</a:t>
            </a:r>
          </a:p>
        </p:txBody>
      </p:sp>
    </p:spTree>
    <p:extLst>
      <p:ext uri="{BB962C8B-B14F-4D97-AF65-F5344CB8AC3E}">
        <p14:creationId xmlns:p14="http://schemas.microsoft.com/office/powerpoint/2010/main" val="3491979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2D3BFF-0FD8-40EF-ABE1-4EB444012276}" type="slidenum">
              <a:rPr lang="en-US" smtClean="0"/>
              <a:pPr>
                <a:defRPr/>
              </a:pPr>
              <a:t>8</a:t>
            </a:fld>
            <a:endParaRPr lang="en-US"/>
          </a:p>
        </p:txBody>
      </p:sp>
      <p:pic>
        <p:nvPicPr>
          <p:cNvPr id="4" name="Picture 3"/>
          <p:cNvPicPr>
            <a:picLocks noChangeAspect="1"/>
          </p:cNvPicPr>
          <p:nvPr/>
        </p:nvPicPr>
        <p:blipFill>
          <a:blip r:embed="rId3"/>
          <a:stretch>
            <a:fillRect/>
          </a:stretch>
        </p:blipFill>
        <p:spPr>
          <a:xfrm>
            <a:off x="659764" y="171449"/>
            <a:ext cx="10546715" cy="5399607"/>
          </a:xfrm>
          <a:prstGeom prst="rect">
            <a:avLst/>
          </a:prstGeom>
        </p:spPr>
      </p:pic>
    </p:spTree>
    <p:extLst>
      <p:ext uri="{BB962C8B-B14F-4D97-AF65-F5344CB8AC3E}">
        <p14:creationId xmlns:p14="http://schemas.microsoft.com/office/powerpoint/2010/main" val="2668062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2D3BFF-0FD8-40EF-ABE1-4EB444012276}"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795020" y="209442"/>
            <a:ext cx="10086340" cy="5702408"/>
          </a:xfrm>
          <a:prstGeom prst="rect">
            <a:avLst/>
          </a:prstGeom>
        </p:spPr>
      </p:pic>
    </p:spTree>
    <p:extLst>
      <p:ext uri="{BB962C8B-B14F-4D97-AF65-F5344CB8AC3E}">
        <p14:creationId xmlns:p14="http://schemas.microsoft.com/office/powerpoint/2010/main" val="2960016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1315</Words>
  <Application>Microsoft Office PowerPoint</Application>
  <PresentationFormat>Widescreen</PresentationFormat>
  <Paragraphs>263</Paragraphs>
  <Slides>36</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ＭＳ Ｐゴシック</vt:lpstr>
      <vt:lpstr>ＭＳ Ｐゴシック</vt:lpstr>
      <vt:lpstr>Arial</vt:lpstr>
      <vt:lpstr>Calibri</vt:lpstr>
      <vt:lpstr>Calibri Light</vt:lpstr>
      <vt:lpstr>Jokerman</vt:lpstr>
      <vt:lpstr>Symbol</vt:lpstr>
      <vt:lpstr>Times New Roman</vt:lpstr>
      <vt:lpstr>Wingdings</vt:lpstr>
      <vt:lpstr>ヒラギノ角ゴ Pro W3</vt:lpstr>
      <vt:lpstr>Office Theme</vt:lpstr>
      <vt:lpstr>Acrobat Document</vt:lpstr>
      <vt:lpstr>Research Data</vt:lpstr>
      <vt:lpstr>Why is Research Data such a  hot topic for Librarians?</vt:lpstr>
      <vt:lpstr>PowerPoint Presentation</vt:lpstr>
      <vt:lpstr>PowerPoint Presentation</vt:lpstr>
      <vt:lpstr>Publishers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Describing and showcasing major collections</vt:lpstr>
      <vt:lpstr>PowerPoint Presentation</vt:lpstr>
      <vt:lpstr>Researchers</vt:lpstr>
      <vt:lpstr>PowerPoint Presentation</vt:lpstr>
      <vt:lpstr>PowerPoint Presentation</vt:lpstr>
      <vt:lpstr>Data infused clients</vt:lpstr>
      <vt:lpstr>Turning Library services for teaching, learning &amp; research</vt:lpstr>
      <vt:lpstr>Functional objectives: Information Outreach @ CSIRO</vt:lpstr>
      <vt:lpstr>Training and Guides: users</vt:lpstr>
      <vt:lpstr>Training and Guides: producers</vt:lpstr>
      <vt:lpstr>RDM at Aust. Uni. Libraries</vt:lpstr>
      <vt:lpstr>PowerPoint Presentation</vt:lpstr>
      <vt:lpstr>Reference interviews*</vt:lpstr>
      <vt:lpstr>PowerPoint Presentation</vt:lpstr>
      <vt:lpstr>Find, Identify, Select, Obtain (Data!)</vt:lpstr>
      <vt:lpstr>PowerPoint Presentation</vt:lpstr>
      <vt:lpstr>Skills Training: for Librarians</vt:lpstr>
      <vt:lpstr>Embedding data in Librarianship</vt:lpstr>
      <vt:lpstr>Hear from Australian Data Librarians</vt:lpstr>
      <vt:lpstr>PowerPoint Presentation</vt:lpstr>
      <vt:lpstr>PowerPoint Presentation</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dc:title>
  <dc:creator>Love, Cynthia (CSIRO IM&amp;T, Clayton)</dc:creator>
  <cp:lastModifiedBy>kvisser</cp:lastModifiedBy>
  <cp:revision>43</cp:revision>
  <dcterms:created xsi:type="dcterms:W3CDTF">2014-09-03T05:53:20Z</dcterms:created>
  <dcterms:modified xsi:type="dcterms:W3CDTF">2014-09-15T23:26:40Z</dcterms:modified>
</cp:coreProperties>
</file>